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 Day Without Sun Text Bold" charset="1" panose="02000506000000090004"/>
      <p:regular r:id="rId18"/>
    </p:embeddedFont>
    <p:embeddedFont>
      <p:font typeface="Itim" charset="1" panose="00000500000000000000"/>
      <p:regular r:id="rId19"/>
    </p:embeddedFont>
    <p:embeddedFont>
      <p:font typeface="Ballpoint" charset="1" panose="00000000000000000000"/>
      <p:regular r:id="rId20"/>
    </p:embeddedFont>
    <p:embeddedFont>
      <p:font typeface="Dekko" charset="1" panose="00000500000000000000"/>
      <p:regular r:id="rId21"/>
    </p:embeddedFont>
    <p:embeddedFont>
      <p:font typeface="Childos Arabic" charset="1" panose="00000500000000000000"/>
      <p:regular r:id="rId22"/>
    </p:embeddedFont>
    <p:embeddedFont>
      <p:font typeface="Childos Arabic Bold" charset="1" panose="00000800000000000000"/>
      <p:regular r:id="rId23"/>
    </p:embeddedFont>
    <p:embeddedFont>
      <p:font typeface="Canva Sans Bold" charset="1" panose="020B0803030501040103"/>
      <p:regular r:id="rId24"/>
    </p:embeddedFont>
    <p:embeddedFont>
      <p:font typeface="Canva Sans" charset="1" panose="020B05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16.png" Type="http://schemas.openxmlformats.org/officeDocument/2006/relationships/image"/><Relationship Id="rId5" Target="../media/image41.jpeg" Type="http://schemas.openxmlformats.org/officeDocument/2006/relationships/image"/><Relationship Id="rId6" Target="../media/image42.jpeg" Type="http://schemas.openxmlformats.org/officeDocument/2006/relationships/image"/><Relationship Id="rId7" Target="../media/image4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16.pn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16.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8.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16.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40.png" Type="http://schemas.openxmlformats.org/officeDocument/2006/relationships/image"/><Relationship Id="rId7"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76154">
            <a:off x="3179887" y="-2087389"/>
            <a:ext cx="11386258" cy="14461778"/>
          </a:xfrm>
          <a:custGeom>
            <a:avLst/>
            <a:gdLst/>
            <a:ahLst/>
            <a:cxnLst/>
            <a:rect r="r" b="b" t="t" l="l"/>
            <a:pathLst>
              <a:path h="14461778" w="11386258">
                <a:moveTo>
                  <a:pt x="0" y="0"/>
                </a:moveTo>
                <a:lnTo>
                  <a:pt x="11386258" y="0"/>
                </a:lnTo>
                <a:lnTo>
                  <a:pt x="11386258" y="14461778"/>
                </a:lnTo>
                <a:lnTo>
                  <a:pt x="0" y="14461778"/>
                </a:lnTo>
                <a:lnTo>
                  <a:pt x="0" y="0"/>
                </a:lnTo>
                <a:close/>
              </a:path>
            </a:pathLst>
          </a:custGeom>
          <a:blipFill>
            <a:blip r:embed="rId3"/>
            <a:stretch>
              <a:fillRect l="0" t="0" r="0" b="0"/>
            </a:stretch>
          </a:blipFill>
        </p:spPr>
      </p:sp>
      <p:sp>
        <p:nvSpPr>
          <p:cNvPr name="TextBox 4" id="4"/>
          <p:cNvSpPr txBox="true"/>
          <p:nvPr/>
        </p:nvSpPr>
        <p:spPr>
          <a:xfrm rot="0">
            <a:off x="4489986" y="3905030"/>
            <a:ext cx="8766061" cy="2630875"/>
          </a:xfrm>
          <a:prstGeom prst="rect">
            <a:avLst/>
          </a:prstGeom>
        </p:spPr>
        <p:txBody>
          <a:bodyPr anchor="t" rtlCol="false" tIns="0" lIns="0" bIns="0" rIns="0">
            <a:spAutoFit/>
          </a:bodyPr>
          <a:lstStyle/>
          <a:p>
            <a:pPr algn="ctr">
              <a:lnSpc>
                <a:spcPts val="21154"/>
              </a:lnSpc>
            </a:pPr>
            <a:r>
              <a:rPr lang="en-US" sz="15219" spc="-197">
                <a:solidFill>
                  <a:srgbClr val="000000"/>
                </a:solidFill>
                <a:latin typeface="A Day Without Sun Text Bold"/>
              </a:rPr>
              <a:t>WATERING</a:t>
            </a:r>
          </a:p>
        </p:txBody>
      </p:sp>
      <p:sp>
        <p:nvSpPr>
          <p:cNvPr name="TextBox 5" id="5"/>
          <p:cNvSpPr txBox="true"/>
          <p:nvPr/>
        </p:nvSpPr>
        <p:spPr>
          <a:xfrm rot="0">
            <a:off x="5035662" y="7594018"/>
            <a:ext cx="7674709"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Itim"/>
              </a:rPr>
              <a:t>KELOMPOK 9</a:t>
            </a:r>
          </a:p>
        </p:txBody>
      </p:sp>
      <p:sp>
        <p:nvSpPr>
          <p:cNvPr name="TextBox 6" id="6"/>
          <p:cNvSpPr txBox="true"/>
          <p:nvPr/>
        </p:nvSpPr>
        <p:spPr>
          <a:xfrm rot="0">
            <a:off x="4764678" y="2443898"/>
            <a:ext cx="8216677" cy="2016770"/>
          </a:xfrm>
          <a:prstGeom prst="rect">
            <a:avLst/>
          </a:prstGeom>
        </p:spPr>
        <p:txBody>
          <a:bodyPr anchor="t" rtlCol="false" tIns="0" lIns="0" bIns="0" rIns="0">
            <a:spAutoFit/>
          </a:bodyPr>
          <a:lstStyle/>
          <a:p>
            <a:pPr algn="ctr">
              <a:lnSpc>
                <a:spcPts val="14839"/>
              </a:lnSpc>
              <a:spcBef>
                <a:spcPct val="0"/>
              </a:spcBef>
            </a:pPr>
            <a:r>
              <a:rPr lang="en-US" sz="10599" spc="116">
                <a:solidFill>
                  <a:srgbClr val="000000"/>
                </a:solidFill>
                <a:latin typeface="Ballpoint"/>
              </a:rPr>
              <a:t>AUTOMATED PLANT</a:t>
            </a:r>
          </a:p>
        </p:txBody>
      </p:sp>
      <p:sp>
        <p:nvSpPr>
          <p:cNvPr name="Freeform 7" id="7"/>
          <p:cNvSpPr/>
          <p:nvPr/>
        </p:nvSpPr>
        <p:spPr>
          <a:xfrm flipH="true" flipV="false" rot="1060722">
            <a:off x="304583" y="1473370"/>
            <a:ext cx="4562127" cy="4588963"/>
          </a:xfrm>
          <a:custGeom>
            <a:avLst/>
            <a:gdLst/>
            <a:ahLst/>
            <a:cxnLst/>
            <a:rect r="r" b="b" t="t" l="l"/>
            <a:pathLst>
              <a:path h="4588963" w="4562127">
                <a:moveTo>
                  <a:pt x="4562126" y="0"/>
                </a:moveTo>
                <a:lnTo>
                  <a:pt x="0" y="0"/>
                </a:lnTo>
                <a:lnTo>
                  <a:pt x="0" y="4588963"/>
                </a:lnTo>
                <a:lnTo>
                  <a:pt x="4562126" y="4588963"/>
                </a:lnTo>
                <a:lnTo>
                  <a:pt x="4562126" y="0"/>
                </a:lnTo>
                <a:close/>
              </a:path>
            </a:pathLst>
          </a:custGeom>
          <a:blipFill>
            <a:blip r:embed="rId4"/>
            <a:stretch>
              <a:fillRect l="0" t="0" r="0" b="0"/>
            </a:stretch>
          </a:blipFill>
        </p:spPr>
      </p:sp>
      <p:sp>
        <p:nvSpPr>
          <p:cNvPr name="Freeform 8" id="8"/>
          <p:cNvSpPr/>
          <p:nvPr/>
        </p:nvSpPr>
        <p:spPr>
          <a:xfrm flipH="false" flipV="false" rot="671662">
            <a:off x="1556484" y="2868881"/>
            <a:ext cx="2058324" cy="1968507"/>
          </a:xfrm>
          <a:custGeom>
            <a:avLst/>
            <a:gdLst/>
            <a:ahLst/>
            <a:cxnLst/>
            <a:rect r="r" b="b" t="t" l="l"/>
            <a:pathLst>
              <a:path h="1968507" w="2058324">
                <a:moveTo>
                  <a:pt x="0" y="0"/>
                </a:moveTo>
                <a:lnTo>
                  <a:pt x="2058324" y="0"/>
                </a:lnTo>
                <a:lnTo>
                  <a:pt x="2058324" y="1968507"/>
                </a:lnTo>
                <a:lnTo>
                  <a:pt x="0" y="19685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98986">
            <a:off x="13066934" y="4998174"/>
            <a:ext cx="4581499" cy="4608449"/>
          </a:xfrm>
          <a:custGeom>
            <a:avLst/>
            <a:gdLst/>
            <a:ahLst/>
            <a:cxnLst/>
            <a:rect r="r" b="b" t="t" l="l"/>
            <a:pathLst>
              <a:path h="4608449" w="4581499">
                <a:moveTo>
                  <a:pt x="4581499" y="0"/>
                </a:moveTo>
                <a:lnTo>
                  <a:pt x="0" y="0"/>
                </a:lnTo>
                <a:lnTo>
                  <a:pt x="0" y="4608448"/>
                </a:lnTo>
                <a:lnTo>
                  <a:pt x="4581499" y="4608448"/>
                </a:lnTo>
                <a:lnTo>
                  <a:pt x="4581499" y="0"/>
                </a:lnTo>
                <a:close/>
              </a:path>
            </a:pathLst>
          </a:custGeom>
          <a:blipFill>
            <a:blip r:embed="rId4"/>
            <a:stretch>
              <a:fillRect l="0" t="0" r="0" b="0"/>
            </a:stretch>
          </a:blipFill>
        </p:spPr>
      </p:sp>
      <p:sp>
        <p:nvSpPr>
          <p:cNvPr name="Freeform 10" id="10"/>
          <p:cNvSpPr/>
          <p:nvPr/>
        </p:nvSpPr>
        <p:spPr>
          <a:xfrm flipH="false" flipV="false" rot="0">
            <a:off x="14344794" y="6449138"/>
            <a:ext cx="2025780" cy="1966848"/>
          </a:xfrm>
          <a:custGeom>
            <a:avLst/>
            <a:gdLst/>
            <a:ahLst/>
            <a:cxnLst/>
            <a:rect r="r" b="b" t="t" l="l"/>
            <a:pathLst>
              <a:path h="1966848" w="2025780">
                <a:moveTo>
                  <a:pt x="0" y="0"/>
                </a:moveTo>
                <a:lnTo>
                  <a:pt x="2025780" y="0"/>
                </a:lnTo>
                <a:lnTo>
                  <a:pt x="2025780" y="1966848"/>
                </a:lnTo>
                <a:lnTo>
                  <a:pt x="0" y="1966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true" flipV="false" rot="3459258">
            <a:off x="14319379" y="734976"/>
            <a:ext cx="2506725" cy="3905663"/>
          </a:xfrm>
          <a:custGeom>
            <a:avLst/>
            <a:gdLst/>
            <a:ahLst/>
            <a:cxnLst/>
            <a:rect r="r" b="b" t="t" l="l"/>
            <a:pathLst>
              <a:path h="3905663" w="2506725">
                <a:moveTo>
                  <a:pt x="2506725" y="0"/>
                </a:moveTo>
                <a:lnTo>
                  <a:pt x="0" y="0"/>
                </a:lnTo>
                <a:lnTo>
                  <a:pt x="0" y="3905663"/>
                </a:lnTo>
                <a:lnTo>
                  <a:pt x="2506725" y="3905663"/>
                </a:lnTo>
                <a:lnTo>
                  <a:pt x="250672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4245636">
            <a:off x="2579731" y="5973413"/>
            <a:ext cx="1705687" cy="3374560"/>
          </a:xfrm>
          <a:custGeom>
            <a:avLst/>
            <a:gdLst/>
            <a:ahLst/>
            <a:cxnLst/>
            <a:rect r="r" b="b" t="t" l="l"/>
            <a:pathLst>
              <a:path h="3374560" w="1705687">
                <a:moveTo>
                  <a:pt x="1705687" y="0"/>
                </a:moveTo>
                <a:lnTo>
                  <a:pt x="0" y="0"/>
                </a:lnTo>
                <a:lnTo>
                  <a:pt x="0" y="3374560"/>
                </a:lnTo>
                <a:lnTo>
                  <a:pt x="1705687" y="3374560"/>
                </a:lnTo>
                <a:lnTo>
                  <a:pt x="1705687"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488334">
            <a:off x="6978835" y="6431100"/>
            <a:ext cx="3788362" cy="737009"/>
          </a:xfrm>
          <a:custGeom>
            <a:avLst/>
            <a:gdLst/>
            <a:ahLst/>
            <a:cxnLst/>
            <a:rect r="r" b="b" t="t" l="l"/>
            <a:pathLst>
              <a:path h="737009" w="3788362">
                <a:moveTo>
                  <a:pt x="0" y="0"/>
                </a:moveTo>
                <a:lnTo>
                  <a:pt x="3788362" y="0"/>
                </a:lnTo>
                <a:lnTo>
                  <a:pt x="3788362" y="737008"/>
                </a:lnTo>
                <a:lnTo>
                  <a:pt x="0" y="7370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1074981" y="7817637"/>
            <a:ext cx="2181066" cy="1440663"/>
          </a:xfrm>
          <a:custGeom>
            <a:avLst/>
            <a:gdLst/>
            <a:ahLst/>
            <a:cxnLst/>
            <a:rect r="r" b="b" t="t" l="l"/>
            <a:pathLst>
              <a:path h="1440663" w="2181066">
                <a:moveTo>
                  <a:pt x="0" y="0"/>
                </a:moveTo>
                <a:lnTo>
                  <a:pt x="2181066" y="0"/>
                </a:lnTo>
                <a:lnTo>
                  <a:pt x="2181066" y="1440663"/>
                </a:lnTo>
                <a:lnTo>
                  <a:pt x="0" y="144066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5" id="15"/>
          <p:cNvSpPr txBox="true"/>
          <p:nvPr/>
        </p:nvSpPr>
        <p:spPr>
          <a:xfrm rot="0">
            <a:off x="3492215" y="1296948"/>
            <a:ext cx="5890732" cy="5238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Itim"/>
              </a:rPr>
              <a:t>Proyek Akhir Sistem Siber Fisik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74301">
            <a:off x="-1509407" y="-2858944"/>
            <a:ext cx="21306814" cy="26291887"/>
          </a:xfrm>
          <a:custGeom>
            <a:avLst/>
            <a:gdLst/>
            <a:ahLst/>
            <a:cxnLst/>
            <a:rect r="r" b="b" t="t" l="l"/>
            <a:pathLst>
              <a:path h="26291887" w="21306814">
                <a:moveTo>
                  <a:pt x="0" y="0"/>
                </a:moveTo>
                <a:lnTo>
                  <a:pt x="21306814" y="0"/>
                </a:lnTo>
                <a:lnTo>
                  <a:pt x="21306814" y="26291888"/>
                </a:lnTo>
                <a:lnTo>
                  <a:pt x="0" y="26291888"/>
                </a:lnTo>
                <a:lnTo>
                  <a:pt x="0" y="0"/>
                </a:lnTo>
                <a:close/>
              </a:path>
            </a:pathLst>
          </a:custGeom>
          <a:blipFill>
            <a:blip r:embed="rId3"/>
            <a:stretch>
              <a:fillRect l="0" t="-1464" r="0" b="-1464"/>
            </a:stretch>
          </a:blipFill>
        </p:spPr>
      </p:sp>
      <p:sp>
        <p:nvSpPr>
          <p:cNvPr name="Freeform 4" id="4"/>
          <p:cNvSpPr/>
          <p:nvPr/>
        </p:nvSpPr>
        <p:spPr>
          <a:xfrm flipH="false" flipV="false" rot="131805">
            <a:off x="2799337" y="445905"/>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5" id="5"/>
          <p:cNvSpPr/>
          <p:nvPr/>
        </p:nvSpPr>
        <p:spPr>
          <a:xfrm flipH="false" flipV="false" rot="0">
            <a:off x="2028916" y="2590894"/>
            <a:ext cx="4825510" cy="4825510"/>
          </a:xfrm>
          <a:custGeom>
            <a:avLst/>
            <a:gdLst/>
            <a:ahLst/>
            <a:cxnLst/>
            <a:rect r="r" b="b" t="t" l="l"/>
            <a:pathLst>
              <a:path h="4825510" w="4825510">
                <a:moveTo>
                  <a:pt x="0" y="0"/>
                </a:moveTo>
                <a:lnTo>
                  <a:pt x="4825510" y="0"/>
                </a:lnTo>
                <a:lnTo>
                  <a:pt x="4825510" y="4825510"/>
                </a:lnTo>
                <a:lnTo>
                  <a:pt x="0" y="4825510"/>
                </a:lnTo>
                <a:lnTo>
                  <a:pt x="0" y="0"/>
                </a:lnTo>
                <a:close/>
              </a:path>
            </a:pathLst>
          </a:custGeom>
          <a:blipFill>
            <a:blip r:embed="rId5"/>
            <a:stretch>
              <a:fillRect l="0" t="0" r="0" b="0"/>
            </a:stretch>
          </a:blipFill>
        </p:spPr>
      </p:sp>
      <p:sp>
        <p:nvSpPr>
          <p:cNvPr name="Freeform 6" id="6"/>
          <p:cNvSpPr/>
          <p:nvPr/>
        </p:nvSpPr>
        <p:spPr>
          <a:xfrm flipH="false" flipV="false" rot="0">
            <a:off x="8007232" y="2590894"/>
            <a:ext cx="4825510" cy="4825510"/>
          </a:xfrm>
          <a:custGeom>
            <a:avLst/>
            <a:gdLst/>
            <a:ahLst/>
            <a:cxnLst/>
            <a:rect r="r" b="b" t="t" l="l"/>
            <a:pathLst>
              <a:path h="4825510" w="4825510">
                <a:moveTo>
                  <a:pt x="0" y="0"/>
                </a:moveTo>
                <a:lnTo>
                  <a:pt x="4825510" y="0"/>
                </a:lnTo>
                <a:lnTo>
                  <a:pt x="4825510" y="4825510"/>
                </a:lnTo>
                <a:lnTo>
                  <a:pt x="0" y="4825510"/>
                </a:lnTo>
                <a:lnTo>
                  <a:pt x="0" y="0"/>
                </a:lnTo>
                <a:close/>
              </a:path>
            </a:pathLst>
          </a:custGeom>
          <a:blipFill>
            <a:blip r:embed="rId6"/>
            <a:stretch>
              <a:fillRect l="0" t="0" r="0" b="0"/>
            </a:stretch>
          </a:blipFill>
        </p:spPr>
      </p:sp>
      <p:sp>
        <p:nvSpPr>
          <p:cNvPr name="Freeform 7" id="7"/>
          <p:cNvSpPr/>
          <p:nvPr/>
        </p:nvSpPr>
        <p:spPr>
          <a:xfrm flipH="false" flipV="false" rot="0">
            <a:off x="13012502" y="2590894"/>
            <a:ext cx="4167984" cy="4825510"/>
          </a:xfrm>
          <a:custGeom>
            <a:avLst/>
            <a:gdLst/>
            <a:ahLst/>
            <a:cxnLst/>
            <a:rect r="r" b="b" t="t" l="l"/>
            <a:pathLst>
              <a:path h="4825510" w="4167984">
                <a:moveTo>
                  <a:pt x="0" y="0"/>
                </a:moveTo>
                <a:lnTo>
                  <a:pt x="4167985" y="0"/>
                </a:lnTo>
                <a:lnTo>
                  <a:pt x="4167985" y="4825510"/>
                </a:lnTo>
                <a:lnTo>
                  <a:pt x="0" y="4825510"/>
                </a:lnTo>
                <a:lnTo>
                  <a:pt x="0" y="0"/>
                </a:lnTo>
                <a:close/>
              </a:path>
            </a:pathLst>
          </a:custGeom>
          <a:blipFill>
            <a:blip r:embed="rId7"/>
            <a:stretch>
              <a:fillRect l="-27323" t="0" r="-20743" b="-27890"/>
            </a:stretch>
          </a:blipFill>
        </p:spPr>
      </p:sp>
      <p:grpSp>
        <p:nvGrpSpPr>
          <p:cNvPr name="Group 8" id="8"/>
          <p:cNvGrpSpPr/>
          <p:nvPr/>
        </p:nvGrpSpPr>
        <p:grpSpPr>
          <a:xfrm rot="0">
            <a:off x="6944914" y="4638354"/>
            <a:ext cx="971830" cy="863939"/>
            <a:chOff x="0" y="0"/>
            <a:chExt cx="667760" cy="593626"/>
          </a:xfrm>
        </p:grpSpPr>
        <p:sp>
          <p:nvSpPr>
            <p:cNvPr name="Freeform 9" id="9"/>
            <p:cNvSpPr/>
            <p:nvPr/>
          </p:nvSpPr>
          <p:spPr>
            <a:xfrm flipH="false" flipV="false" rot="0">
              <a:off x="0" y="0"/>
              <a:ext cx="667760" cy="593626"/>
            </a:xfrm>
            <a:custGeom>
              <a:avLst/>
              <a:gdLst/>
              <a:ahLst/>
              <a:cxnLst/>
              <a:rect r="r" b="b" t="t" l="l"/>
              <a:pathLst>
                <a:path h="593626" w="667760">
                  <a:moveTo>
                    <a:pt x="667760" y="296813"/>
                  </a:moveTo>
                  <a:lnTo>
                    <a:pt x="261360" y="0"/>
                  </a:lnTo>
                  <a:lnTo>
                    <a:pt x="261360" y="203200"/>
                  </a:lnTo>
                  <a:lnTo>
                    <a:pt x="0" y="203200"/>
                  </a:lnTo>
                  <a:lnTo>
                    <a:pt x="0" y="390426"/>
                  </a:lnTo>
                  <a:lnTo>
                    <a:pt x="261360" y="390426"/>
                  </a:lnTo>
                  <a:lnTo>
                    <a:pt x="261360" y="593626"/>
                  </a:lnTo>
                  <a:lnTo>
                    <a:pt x="667760" y="296813"/>
                  </a:lnTo>
                  <a:close/>
                </a:path>
              </a:pathLst>
            </a:custGeom>
            <a:solidFill>
              <a:srgbClr val="928E8E"/>
            </a:solidFill>
          </p:spPr>
        </p:sp>
        <p:sp>
          <p:nvSpPr>
            <p:cNvPr name="TextBox 10" id="10"/>
            <p:cNvSpPr txBox="true"/>
            <p:nvPr/>
          </p:nvSpPr>
          <p:spPr>
            <a:xfrm>
              <a:off x="0" y="165100"/>
              <a:ext cx="566160" cy="22532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974038" y="1878205"/>
            <a:ext cx="2611800" cy="650776"/>
          </a:xfrm>
          <a:prstGeom prst="rect">
            <a:avLst/>
          </a:prstGeom>
        </p:spPr>
        <p:txBody>
          <a:bodyPr anchor="t" rtlCol="false" tIns="0" lIns="0" bIns="0" rIns="0">
            <a:spAutoFit/>
          </a:bodyPr>
          <a:lstStyle/>
          <a:p>
            <a:pPr algn="l">
              <a:lnSpc>
                <a:spcPts val="4463"/>
              </a:lnSpc>
            </a:pPr>
            <a:r>
              <a:rPr lang="en-US" sz="4094" spc="122">
                <a:solidFill>
                  <a:srgbClr val="000000"/>
                </a:solidFill>
                <a:latin typeface="Ballpoint"/>
              </a:rPr>
              <a:t>Rangkaian fisik</a:t>
            </a:r>
          </a:p>
        </p:txBody>
      </p:sp>
      <p:sp>
        <p:nvSpPr>
          <p:cNvPr name="TextBox 12" id="12"/>
          <p:cNvSpPr txBox="true"/>
          <p:nvPr/>
        </p:nvSpPr>
        <p:spPr>
          <a:xfrm rot="0">
            <a:off x="4441671" y="319633"/>
            <a:ext cx="8570831" cy="1415400"/>
          </a:xfrm>
          <a:prstGeom prst="rect">
            <a:avLst/>
          </a:prstGeom>
        </p:spPr>
        <p:txBody>
          <a:bodyPr anchor="t" rtlCol="false" tIns="0" lIns="0" bIns="0" rIns="0">
            <a:spAutoFit/>
          </a:bodyPr>
          <a:lstStyle/>
          <a:p>
            <a:pPr algn="ctr">
              <a:lnSpc>
                <a:spcPts val="10397"/>
              </a:lnSpc>
              <a:spcBef>
                <a:spcPct val="0"/>
              </a:spcBef>
            </a:pPr>
            <a:r>
              <a:rPr lang="en-US" sz="7426" spc="178">
                <a:solidFill>
                  <a:srgbClr val="000000"/>
                </a:solidFill>
                <a:latin typeface="Ballpoint"/>
              </a:rPr>
              <a:t>Hasil Testing dan Evaluasi  </a:t>
            </a:r>
          </a:p>
        </p:txBody>
      </p:sp>
      <p:sp>
        <p:nvSpPr>
          <p:cNvPr name="TextBox 13" id="13"/>
          <p:cNvSpPr txBox="true"/>
          <p:nvPr/>
        </p:nvSpPr>
        <p:spPr>
          <a:xfrm rot="14183">
            <a:off x="2125062" y="7792442"/>
            <a:ext cx="15052568" cy="1434812"/>
          </a:xfrm>
          <a:prstGeom prst="rect">
            <a:avLst/>
          </a:prstGeom>
        </p:spPr>
        <p:txBody>
          <a:bodyPr anchor="t" rtlCol="false" tIns="0" lIns="0" bIns="0" rIns="0">
            <a:spAutoFit/>
          </a:bodyPr>
          <a:lstStyle/>
          <a:p>
            <a:pPr algn="just">
              <a:lnSpc>
                <a:spcPts val="3897"/>
              </a:lnSpc>
            </a:pPr>
            <a:r>
              <a:rPr lang="en-US" sz="2975">
                <a:solidFill>
                  <a:srgbClr val="000000"/>
                </a:solidFill>
                <a:latin typeface="Dekko"/>
              </a:rPr>
              <a:t>Foto di atas adalah rangkaian fisik dari “Automated Plant Watering”. Setelah rangkaian disimulasikan, terlihat output tingkat kelembaban pada layar LCD dan serial monitor. Hasil testing ini secara keseluruhan sudah memenuhi ekspetasi dari pembuatan program ini.</a:t>
            </a:r>
          </a:p>
        </p:txBody>
      </p:sp>
      <p:sp>
        <p:nvSpPr>
          <p:cNvPr name="TextBox 14" id="14"/>
          <p:cNvSpPr txBox="true"/>
          <p:nvPr/>
        </p:nvSpPr>
        <p:spPr>
          <a:xfrm rot="0">
            <a:off x="3062082" y="329158"/>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5</a:t>
            </a:r>
          </a:p>
        </p:txBody>
      </p:sp>
      <p:sp>
        <p:nvSpPr>
          <p:cNvPr name="TextBox 15" id="15"/>
          <p:cNvSpPr txBox="true"/>
          <p:nvPr/>
        </p:nvSpPr>
        <p:spPr>
          <a:xfrm rot="0">
            <a:off x="9658003" y="1878205"/>
            <a:ext cx="1523967" cy="650776"/>
          </a:xfrm>
          <a:prstGeom prst="rect">
            <a:avLst/>
          </a:prstGeom>
        </p:spPr>
        <p:txBody>
          <a:bodyPr anchor="t" rtlCol="false" tIns="0" lIns="0" bIns="0" rIns="0">
            <a:spAutoFit/>
          </a:bodyPr>
          <a:lstStyle/>
          <a:p>
            <a:pPr algn="l">
              <a:lnSpc>
                <a:spcPts val="4463"/>
              </a:lnSpc>
            </a:pPr>
            <a:r>
              <a:rPr lang="en-US" sz="4094" spc="122">
                <a:solidFill>
                  <a:srgbClr val="000000"/>
                </a:solidFill>
                <a:latin typeface="Ballpoint"/>
              </a:rPr>
              <a:t>LCD 16x2</a:t>
            </a:r>
          </a:p>
        </p:txBody>
      </p:sp>
      <p:sp>
        <p:nvSpPr>
          <p:cNvPr name="TextBox 16" id="16"/>
          <p:cNvSpPr txBox="true"/>
          <p:nvPr/>
        </p:nvSpPr>
        <p:spPr>
          <a:xfrm rot="0">
            <a:off x="13921816" y="1871704"/>
            <a:ext cx="2349357" cy="657277"/>
          </a:xfrm>
          <a:prstGeom prst="rect">
            <a:avLst/>
          </a:prstGeom>
        </p:spPr>
        <p:txBody>
          <a:bodyPr anchor="t" rtlCol="false" tIns="0" lIns="0" bIns="0" rIns="0">
            <a:spAutoFit/>
          </a:bodyPr>
          <a:lstStyle/>
          <a:p>
            <a:pPr algn="ctr">
              <a:lnSpc>
                <a:spcPts val="4463"/>
              </a:lnSpc>
            </a:pPr>
            <a:r>
              <a:rPr lang="en-US" sz="4094" spc="122">
                <a:solidFill>
                  <a:srgbClr val="000000"/>
                </a:solidFill>
                <a:latin typeface="Ballpoint"/>
              </a:rPr>
              <a:t>Serial Monitor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0">
            <a:off x="2078350" y="222963"/>
            <a:ext cx="13295415" cy="9841075"/>
          </a:xfrm>
          <a:custGeom>
            <a:avLst/>
            <a:gdLst/>
            <a:ahLst/>
            <a:cxnLst/>
            <a:rect r="r" b="b" t="t" l="l"/>
            <a:pathLst>
              <a:path h="9841075" w="13295415">
                <a:moveTo>
                  <a:pt x="0" y="0"/>
                </a:moveTo>
                <a:lnTo>
                  <a:pt x="13295415" y="0"/>
                </a:lnTo>
                <a:lnTo>
                  <a:pt x="13295415" y="9841074"/>
                </a:lnTo>
                <a:lnTo>
                  <a:pt x="0" y="9841074"/>
                </a:lnTo>
                <a:lnTo>
                  <a:pt x="0" y="0"/>
                </a:lnTo>
                <a:close/>
              </a:path>
            </a:pathLst>
          </a:custGeom>
          <a:blipFill>
            <a:blip r:embed="rId3"/>
            <a:stretch>
              <a:fillRect l="0" t="0" r="0" b="0"/>
            </a:stretch>
          </a:blipFill>
        </p:spPr>
      </p:sp>
      <p:sp>
        <p:nvSpPr>
          <p:cNvPr name="Freeform 4" id="4"/>
          <p:cNvSpPr/>
          <p:nvPr/>
        </p:nvSpPr>
        <p:spPr>
          <a:xfrm flipH="false" flipV="false" rot="0">
            <a:off x="3632569" y="135753"/>
            <a:ext cx="1221893" cy="1219815"/>
          </a:xfrm>
          <a:custGeom>
            <a:avLst/>
            <a:gdLst/>
            <a:ahLst/>
            <a:cxnLst/>
            <a:rect r="r" b="b" t="t" l="l"/>
            <a:pathLst>
              <a:path h="1219815" w="1221893">
                <a:moveTo>
                  <a:pt x="0" y="0"/>
                </a:moveTo>
                <a:lnTo>
                  <a:pt x="1221894" y="0"/>
                </a:lnTo>
                <a:lnTo>
                  <a:pt x="1221894" y="1219815"/>
                </a:lnTo>
                <a:lnTo>
                  <a:pt x="0" y="1219815"/>
                </a:lnTo>
                <a:lnTo>
                  <a:pt x="0" y="0"/>
                </a:lnTo>
                <a:close/>
              </a:path>
            </a:pathLst>
          </a:custGeom>
          <a:blipFill>
            <a:blip r:embed="rId4"/>
            <a:stretch>
              <a:fillRect l="0" t="0" r="0" b="0"/>
            </a:stretch>
          </a:blipFill>
        </p:spPr>
      </p:sp>
      <p:sp>
        <p:nvSpPr>
          <p:cNvPr name="TextBox 5" id="5"/>
          <p:cNvSpPr txBox="true"/>
          <p:nvPr/>
        </p:nvSpPr>
        <p:spPr>
          <a:xfrm rot="0">
            <a:off x="4209146" y="2319030"/>
            <a:ext cx="10192559" cy="7168627"/>
          </a:xfrm>
          <a:prstGeom prst="rect">
            <a:avLst/>
          </a:prstGeom>
        </p:spPr>
        <p:txBody>
          <a:bodyPr anchor="t" rtlCol="false" tIns="0" lIns="0" bIns="0" rIns="0">
            <a:spAutoFit/>
          </a:bodyPr>
          <a:lstStyle/>
          <a:p>
            <a:pPr algn="ctr">
              <a:lnSpc>
                <a:spcPts val="4108"/>
              </a:lnSpc>
            </a:pPr>
            <a:r>
              <a:rPr lang="en-US" sz="3136">
                <a:solidFill>
                  <a:srgbClr val="000000"/>
                </a:solidFill>
                <a:latin typeface="Dekko"/>
              </a:rPr>
              <a:t>Program "Automated Plant Watering" adalah solusi inovatif untuk pengelolaan penyiraman tanaman secara otomatis berdasarkan tingkat kelembapan, sehingga menghindari pembusukan akar atau kekeringan yang mengganggu produktivitas. Teknologi ini sangat membantu bagi mereka yang memiliki keterbatasan waktu, memastikan tanaman tetap terjaga dengan baik. Sistem ini menggunakan sensor DHT11, relay, dan dua Arduino (Master-Slave) untuk mengukur kelembapan, mengirim data, dan mengendalikan motor DC yang menjaga kelembapan lingkungan. Meski efektif, proyek ini memerlukan perbaikan pada delay rangkaian fisik dan penyesuaian sensor menjadi soil moisture sensor. Dengan perbaikan dan riset lebih lanjut, proyek ini dapat memberikan dampak positif yang lebih besar bagi sektor pertanian.</a:t>
            </a:r>
          </a:p>
        </p:txBody>
      </p:sp>
      <p:sp>
        <p:nvSpPr>
          <p:cNvPr name="TextBox 6" id="6"/>
          <p:cNvSpPr txBox="true"/>
          <p:nvPr/>
        </p:nvSpPr>
        <p:spPr>
          <a:xfrm rot="0">
            <a:off x="4957959" y="65178"/>
            <a:ext cx="8694935" cy="2302511"/>
          </a:xfrm>
          <a:prstGeom prst="rect">
            <a:avLst/>
          </a:prstGeom>
        </p:spPr>
        <p:txBody>
          <a:bodyPr anchor="t" rtlCol="false" tIns="0" lIns="0" bIns="0" rIns="0">
            <a:spAutoFit/>
          </a:bodyPr>
          <a:lstStyle/>
          <a:p>
            <a:pPr algn="ctr">
              <a:lnSpc>
                <a:spcPts val="16939"/>
              </a:lnSpc>
              <a:spcBef>
                <a:spcPct val="0"/>
              </a:spcBef>
            </a:pPr>
            <a:r>
              <a:rPr lang="en-US" sz="12099">
                <a:solidFill>
                  <a:srgbClr val="000000"/>
                </a:solidFill>
                <a:latin typeface="Ballpoint"/>
              </a:rPr>
              <a:t>Kesimpulan</a:t>
            </a:r>
          </a:p>
        </p:txBody>
      </p:sp>
      <p:sp>
        <p:nvSpPr>
          <p:cNvPr name="Freeform 7" id="7"/>
          <p:cNvSpPr/>
          <p:nvPr/>
        </p:nvSpPr>
        <p:spPr>
          <a:xfrm flipH="false" flipV="false" rot="-370152">
            <a:off x="14568064" y="671746"/>
            <a:ext cx="2742910" cy="2604224"/>
          </a:xfrm>
          <a:custGeom>
            <a:avLst/>
            <a:gdLst/>
            <a:ahLst/>
            <a:cxnLst/>
            <a:rect r="r" b="b" t="t" l="l"/>
            <a:pathLst>
              <a:path h="2604224" w="2742910">
                <a:moveTo>
                  <a:pt x="0" y="0"/>
                </a:moveTo>
                <a:lnTo>
                  <a:pt x="2742911" y="0"/>
                </a:lnTo>
                <a:lnTo>
                  <a:pt x="2742911" y="2604224"/>
                </a:lnTo>
                <a:lnTo>
                  <a:pt x="0" y="2604224"/>
                </a:lnTo>
                <a:lnTo>
                  <a:pt x="0" y="0"/>
                </a:lnTo>
                <a:close/>
              </a:path>
            </a:pathLst>
          </a:custGeom>
          <a:blipFill>
            <a:blip r:embed="rId5"/>
            <a:stretch>
              <a:fillRect l="0" t="0" r="0" b="0"/>
            </a:stretch>
          </a:blipFill>
        </p:spPr>
      </p:sp>
      <p:sp>
        <p:nvSpPr>
          <p:cNvPr name="Freeform 8" id="8"/>
          <p:cNvSpPr/>
          <p:nvPr/>
        </p:nvSpPr>
        <p:spPr>
          <a:xfrm flipH="false" flipV="false" rot="620716">
            <a:off x="15163869" y="924545"/>
            <a:ext cx="1172643" cy="1675204"/>
          </a:xfrm>
          <a:custGeom>
            <a:avLst/>
            <a:gdLst/>
            <a:ahLst/>
            <a:cxnLst/>
            <a:rect r="r" b="b" t="t" l="l"/>
            <a:pathLst>
              <a:path h="1675204" w="1172643">
                <a:moveTo>
                  <a:pt x="0" y="0"/>
                </a:moveTo>
                <a:lnTo>
                  <a:pt x="1172643" y="0"/>
                </a:lnTo>
                <a:lnTo>
                  <a:pt x="1172643" y="1675204"/>
                </a:lnTo>
                <a:lnTo>
                  <a:pt x="0" y="16752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14436075" y="6001116"/>
            <a:ext cx="6798738" cy="3065613"/>
          </a:xfrm>
          <a:custGeom>
            <a:avLst/>
            <a:gdLst/>
            <a:ahLst/>
            <a:cxnLst/>
            <a:rect r="r" b="b" t="t" l="l"/>
            <a:pathLst>
              <a:path h="3065613" w="6798738">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8592516">
            <a:off x="-2692647" y="4270525"/>
            <a:ext cx="6798738" cy="3065613"/>
          </a:xfrm>
          <a:custGeom>
            <a:avLst/>
            <a:gdLst/>
            <a:ahLst/>
            <a:cxnLst/>
            <a:rect r="r" b="b" t="t" l="l"/>
            <a:pathLst>
              <a:path h="3065613" w="6798738">
                <a:moveTo>
                  <a:pt x="6798738" y="0"/>
                </a:moveTo>
                <a:lnTo>
                  <a:pt x="0" y="0"/>
                </a:lnTo>
                <a:lnTo>
                  <a:pt x="0" y="3065613"/>
                </a:lnTo>
                <a:lnTo>
                  <a:pt x="6798738" y="3065613"/>
                </a:lnTo>
                <a:lnTo>
                  <a:pt x="679873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31805">
            <a:off x="4983894" y="773032"/>
            <a:ext cx="1454665" cy="1381115"/>
          </a:xfrm>
          <a:custGeom>
            <a:avLst/>
            <a:gdLst/>
            <a:ahLst/>
            <a:cxnLst/>
            <a:rect r="r" b="b" t="t" l="l"/>
            <a:pathLst>
              <a:path h="1381115" w="1454665">
                <a:moveTo>
                  <a:pt x="0" y="0"/>
                </a:moveTo>
                <a:lnTo>
                  <a:pt x="1454666" y="0"/>
                </a:lnTo>
                <a:lnTo>
                  <a:pt x="1454666" y="1381115"/>
                </a:lnTo>
                <a:lnTo>
                  <a:pt x="0" y="1381115"/>
                </a:lnTo>
                <a:lnTo>
                  <a:pt x="0" y="0"/>
                </a:lnTo>
                <a:close/>
              </a:path>
            </a:pathLst>
          </a:custGeom>
          <a:blipFill>
            <a:blip r:embed="rId5"/>
            <a:stretch>
              <a:fillRect l="0" t="0" r="0" b="0"/>
            </a:stretch>
          </a:blipFill>
        </p:spPr>
      </p:sp>
      <p:sp>
        <p:nvSpPr>
          <p:cNvPr name="TextBox 12" id="12"/>
          <p:cNvSpPr txBox="true"/>
          <p:nvPr/>
        </p:nvSpPr>
        <p:spPr>
          <a:xfrm rot="0">
            <a:off x="5246639" y="635472"/>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445901">
            <a:off x="4543609" y="771352"/>
            <a:ext cx="9200782" cy="9173996"/>
          </a:xfrm>
          <a:custGeom>
            <a:avLst/>
            <a:gdLst/>
            <a:ahLst/>
            <a:cxnLst/>
            <a:rect r="r" b="b" t="t" l="l"/>
            <a:pathLst>
              <a:path h="9173996" w="9200782">
                <a:moveTo>
                  <a:pt x="0" y="0"/>
                </a:moveTo>
                <a:lnTo>
                  <a:pt x="9200782" y="0"/>
                </a:lnTo>
                <a:lnTo>
                  <a:pt x="9200782" y="9173996"/>
                </a:lnTo>
                <a:lnTo>
                  <a:pt x="0" y="9173996"/>
                </a:lnTo>
                <a:lnTo>
                  <a:pt x="0" y="0"/>
                </a:lnTo>
                <a:close/>
              </a:path>
            </a:pathLst>
          </a:custGeom>
          <a:blipFill>
            <a:blip r:embed="rId3"/>
            <a:stretch>
              <a:fillRect l="0" t="0" r="0" b="0"/>
            </a:stretch>
          </a:blipFill>
        </p:spPr>
      </p:sp>
      <p:sp>
        <p:nvSpPr>
          <p:cNvPr name="TextBox 4" id="4"/>
          <p:cNvSpPr txBox="true"/>
          <p:nvPr/>
        </p:nvSpPr>
        <p:spPr>
          <a:xfrm rot="171973">
            <a:off x="5292985" y="1665301"/>
            <a:ext cx="7156588" cy="6691198"/>
          </a:xfrm>
          <a:prstGeom prst="rect">
            <a:avLst/>
          </a:prstGeom>
        </p:spPr>
        <p:txBody>
          <a:bodyPr anchor="t" rtlCol="false" tIns="0" lIns="0" bIns="0" rIns="0">
            <a:spAutoFit/>
          </a:bodyPr>
          <a:lstStyle/>
          <a:p>
            <a:pPr algn="ctr">
              <a:lnSpc>
                <a:spcPts val="25468"/>
              </a:lnSpc>
              <a:spcBef>
                <a:spcPct val="0"/>
              </a:spcBef>
            </a:pPr>
            <a:r>
              <a:rPr lang="en-US" sz="18192" spc="418">
                <a:solidFill>
                  <a:srgbClr val="000000"/>
                </a:solidFill>
                <a:latin typeface="Ballpoint"/>
              </a:rPr>
              <a:t>Terima Kasih!</a:t>
            </a:r>
          </a:p>
        </p:txBody>
      </p:sp>
      <p:sp>
        <p:nvSpPr>
          <p:cNvPr name="Freeform 5" id="5"/>
          <p:cNvSpPr/>
          <p:nvPr/>
        </p:nvSpPr>
        <p:spPr>
          <a:xfrm flipH="false" flipV="false" rot="137152">
            <a:off x="3720539" y="6812287"/>
            <a:ext cx="2829761" cy="2686683"/>
          </a:xfrm>
          <a:custGeom>
            <a:avLst/>
            <a:gdLst/>
            <a:ahLst/>
            <a:cxnLst/>
            <a:rect r="r" b="b" t="t" l="l"/>
            <a:pathLst>
              <a:path h="2686683" w="2829761">
                <a:moveTo>
                  <a:pt x="0" y="0"/>
                </a:moveTo>
                <a:lnTo>
                  <a:pt x="2829761" y="0"/>
                </a:lnTo>
                <a:lnTo>
                  <a:pt x="2829761" y="2686682"/>
                </a:lnTo>
                <a:lnTo>
                  <a:pt x="0" y="2686682"/>
                </a:lnTo>
                <a:lnTo>
                  <a:pt x="0" y="0"/>
                </a:lnTo>
                <a:close/>
              </a:path>
            </a:pathLst>
          </a:custGeom>
          <a:blipFill>
            <a:blip r:embed="rId4"/>
            <a:stretch>
              <a:fillRect l="0" t="0" r="0" b="0"/>
            </a:stretch>
          </a:blipFill>
        </p:spPr>
      </p:sp>
      <p:sp>
        <p:nvSpPr>
          <p:cNvPr name="Freeform 6" id="6"/>
          <p:cNvSpPr/>
          <p:nvPr/>
        </p:nvSpPr>
        <p:spPr>
          <a:xfrm flipH="false" flipV="false" rot="671662">
            <a:off x="4402112" y="7257625"/>
            <a:ext cx="1466614" cy="1402617"/>
          </a:xfrm>
          <a:custGeom>
            <a:avLst/>
            <a:gdLst/>
            <a:ahLst/>
            <a:cxnLst/>
            <a:rect r="r" b="b" t="t" l="l"/>
            <a:pathLst>
              <a:path h="1402617" w="1466614">
                <a:moveTo>
                  <a:pt x="0" y="0"/>
                </a:moveTo>
                <a:lnTo>
                  <a:pt x="1466614" y="0"/>
                </a:lnTo>
                <a:lnTo>
                  <a:pt x="1466614" y="1402617"/>
                </a:lnTo>
                <a:lnTo>
                  <a:pt x="0" y="14026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9331506">
            <a:off x="850899" y="2591255"/>
            <a:ext cx="5634372" cy="2540590"/>
          </a:xfrm>
          <a:custGeom>
            <a:avLst/>
            <a:gdLst/>
            <a:ahLst/>
            <a:cxnLst/>
            <a:rect r="r" b="b" t="t" l="l"/>
            <a:pathLst>
              <a:path h="2540590" w="5634372">
                <a:moveTo>
                  <a:pt x="5634372" y="0"/>
                </a:moveTo>
                <a:lnTo>
                  <a:pt x="0" y="0"/>
                </a:lnTo>
                <a:lnTo>
                  <a:pt x="0" y="2540590"/>
                </a:lnTo>
                <a:lnTo>
                  <a:pt x="5634372" y="2540590"/>
                </a:lnTo>
                <a:lnTo>
                  <a:pt x="563437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979119" y="3968022"/>
            <a:ext cx="1221857" cy="2061415"/>
          </a:xfrm>
          <a:custGeom>
            <a:avLst/>
            <a:gdLst/>
            <a:ahLst/>
            <a:cxnLst/>
            <a:rect r="r" b="b" t="t" l="l"/>
            <a:pathLst>
              <a:path h="2061415" w="1221857">
                <a:moveTo>
                  <a:pt x="0" y="0"/>
                </a:moveTo>
                <a:lnTo>
                  <a:pt x="1221857" y="0"/>
                </a:lnTo>
                <a:lnTo>
                  <a:pt x="1221857" y="2061415"/>
                </a:lnTo>
                <a:lnTo>
                  <a:pt x="0" y="20614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4299048" y="6029437"/>
            <a:ext cx="964181" cy="1626686"/>
          </a:xfrm>
          <a:custGeom>
            <a:avLst/>
            <a:gdLst/>
            <a:ahLst/>
            <a:cxnLst/>
            <a:rect r="r" b="b" t="t" l="l"/>
            <a:pathLst>
              <a:path h="1626686" w="964181">
                <a:moveTo>
                  <a:pt x="0" y="0"/>
                </a:moveTo>
                <a:lnTo>
                  <a:pt x="964181" y="0"/>
                </a:lnTo>
                <a:lnTo>
                  <a:pt x="964181" y="1626686"/>
                </a:lnTo>
                <a:lnTo>
                  <a:pt x="0" y="16266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76154">
            <a:off x="1971508" y="-2710729"/>
            <a:ext cx="14344983" cy="18219679"/>
          </a:xfrm>
          <a:custGeom>
            <a:avLst/>
            <a:gdLst/>
            <a:ahLst/>
            <a:cxnLst/>
            <a:rect r="r" b="b" t="t" l="l"/>
            <a:pathLst>
              <a:path h="18219679" w="14344983">
                <a:moveTo>
                  <a:pt x="0" y="0"/>
                </a:moveTo>
                <a:lnTo>
                  <a:pt x="14344984" y="0"/>
                </a:lnTo>
                <a:lnTo>
                  <a:pt x="14344984" y="18219678"/>
                </a:lnTo>
                <a:lnTo>
                  <a:pt x="0" y="18219678"/>
                </a:lnTo>
                <a:lnTo>
                  <a:pt x="0" y="0"/>
                </a:lnTo>
                <a:close/>
              </a:path>
            </a:pathLst>
          </a:custGeom>
          <a:blipFill>
            <a:blip r:embed="rId3"/>
            <a:stretch>
              <a:fillRect l="0" t="0" r="0" b="0"/>
            </a:stretch>
          </a:blipFill>
        </p:spPr>
      </p:sp>
      <p:sp>
        <p:nvSpPr>
          <p:cNvPr name="Freeform 4" id="4"/>
          <p:cNvSpPr/>
          <p:nvPr/>
        </p:nvSpPr>
        <p:spPr>
          <a:xfrm flipH="false" flipV="false" rot="131805">
            <a:off x="3683463" y="6287511"/>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5" id="5"/>
          <p:cNvSpPr/>
          <p:nvPr/>
        </p:nvSpPr>
        <p:spPr>
          <a:xfrm flipH="false" flipV="false" rot="131805">
            <a:off x="3668543" y="7894800"/>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6" id="6"/>
          <p:cNvSpPr/>
          <p:nvPr/>
        </p:nvSpPr>
        <p:spPr>
          <a:xfrm flipH="false" flipV="false" rot="131805">
            <a:off x="3668543" y="4680202"/>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7" id="7"/>
          <p:cNvSpPr/>
          <p:nvPr/>
        </p:nvSpPr>
        <p:spPr>
          <a:xfrm flipH="false" flipV="false" rot="131805">
            <a:off x="10021337" y="4680202"/>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8" id="8"/>
          <p:cNvSpPr/>
          <p:nvPr/>
        </p:nvSpPr>
        <p:spPr>
          <a:xfrm flipH="false" flipV="false" rot="131805">
            <a:off x="10051177" y="6282390"/>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9" id="9"/>
          <p:cNvSpPr/>
          <p:nvPr/>
        </p:nvSpPr>
        <p:spPr>
          <a:xfrm flipH="false" flipV="false" rot="131805">
            <a:off x="10084335" y="7911433"/>
            <a:ext cx="1454665" cy="1381115"/>
          </a:xfrm>
          <a:custGeom>
            <a:avLst/>
            <a:gdLst/>
            <a:ahLst/>
            <a:cxnLst/>
            <a:rect r="r" b="b" t="t" l="l"/>
            <a:pathLst>
              <a:path h="1381115" w="1454665">
                <a:moveTo>
                  <a:pt x="0" y="0"/>
                </a:moveTo>
                <a:lnTo>
                  <a:pt x="1454666" y="0"/>
                </a:lnTo>
                <a:lnTo>
                  <a:pt x="1454666" y="1381115"/>
                </a:lnTo>
                <a:lnTo>
                  <a:pt x="0" y="1381115"/>
                </a:lnTo>
                <a:lnTo>
                  <a:pt x="0" y="0"/>
                </a:lnTo>
                <a:close/>
              </a:path>
            </a:pathLst>
          </a:custGeom>
          <a:blipFill>
            <a:blip r:embed="rId4"/>
            <a:stretch>
              <a:fillRect l="0" t="0" r="0" b="0"/>
            </a:stretch>
          </a:blipFill>
        </p:spPr>
      </p:sp>
      <p:sp>
        <p:nvSpPr>
          <p:cNvPr name="Freeform 10" id="10"/>
          <p:cNvSpPr/>
          <p:nvPr/>
        </p:nvSpPr>
        <p:spPr>
          <a:xfrm flipH="false" flipV="false" rot="0">
            <a:off x="2541580" y="2041889"/>
            <a:ext cx="1389707" cy="1781676"/>
          </a:xfrm>
          <a:custGeom>
            <a:avLst/>
            <a:gdLst/>
            <a:ahLst/>
            <a:cxnLst/>
            <a:rect r="r" b="b" t="t" l="l"/>
            <a:pathLst>
              <a:path h="1781676" w="1389707">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994156" y="1672790"/>
            <a:ext cx="6299688" cy="2519875"/>
          </a:xfrm>
          <a:custGeom>
            <a:avLst/>
            <a:gdLst/>
            <a:ahLst/>
            <a:cxnLst/>
            <a:rect r="r" b="b" t="t" l="l"/>
            <a:pathLst>
              <a:path h="2519875" w="6299688">
                <a:moveTo>
                  <a:pt x="0" y="0"/>
                </a:moveTo>
                <a:lnTo>
                  <a:pt x="6299688" y="0"/>
                </a:lnTo>
                <a:lnTo>
                  <a:pt x="6299688" y="2519875"/>
                </a:lnTo>
                <a:lnTo>
                  <a:pt x="0" y="2519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5311545" y="1225771"/>
            <a:ext cx="7664910" cy="2729536"/>
          </a:xfrm>
          <a:prstGeom prst="rect">
            <a:avLst/>
          </a:prstGeom>
        </p:spPr>
        <p:txBody>
          <a:bodyPr anchor="t" rtlCol="false" tIns="0" lIns="0" bIns="0" rIns="0">
            <a:spAutoFit/>
          </a:bodyPr>
          <a:lstStyle/>
          <a:p>
            <a:pPr algn="ctr">
              <a:lnSpc>
                <a:spcPts val="20022"/>
              </a:lnSpc>
              <a:spcBef>
                <a:spcPct val="0"/>
              </a:spcBef>
            </a:pPr>
            <a:r>
              <a:rPr lang="en-US" sz="14301" spc="314">
                <a:solidFill>
                  <a:srgbClr val="000000"/>
                </a:solidFill>
                <a:latin typeface="Ballpoint"/>
              </a:rPr>
              <a:t>Contents</a:t>
            </a:r>
          </a:p>
        </p:txBody>
      </p:sp>
      <p:sp>
        <p:nvSpPr>
          <p:cNvPr name="TextBox 13" id="13"/>
          <p:cNvSpPr txBox="true"/>
          <p:nvPr/>
        </p:nvSpPr>
        <p:spPr>
          <a:xfrm rot="0">
            <a:off x="3931287" y="4407404"/>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1</a:t>
            </a:r>
          </a:p>
        </p:txBody>
      </p:sp>
      <p:sp>
        <p:nvSpPr>
          <p:cNvPr name="TextBox 14" id="14"/>
          <p:cNvSpPr txBox="true"/>
          <p:nvPr/>
        </p:nvSpPr>
        <p:spPr>
          <a:xfrm rot="0">
            <a:off x="3931287" y="6013462"/>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2</a:t>
            </a:r>
          </a:p>
        </p:txBody>
      </p:sp>
      <p:sp>
        <p:nvSpPr>
          <p:cNvPr name="TextBox 15" id="15"/>
          <p:cNvSpPr txBox="true"/>
          <p:nvPr/>
        </p:nvSpPr>
        <p:spPr>
          <a:xfrm rot="0">
            <a:off x="3931287" y="7591203"/>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3</a:t>
            </a:r>
          </a:p>
        </p:txBody>
      </p:sp>
      <p:sp>
        <p:nvSpPr>
          <p:cNvPr name="TextBox 16" id="16"/>
          <p:cNvSpPr txBox="true"/>
          <p:nvPr/>
        </p:nvSpPr>
        <p:spPr>
          <a:xfrm rot="0">
            <a:off x="10299001" y="4364882"/>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4</a:t>
            </a:r>
          </a:p>
        </p:txBody>
      </p:sp>
      <p:sp>
        <p:nvSpPr>
          <p:cNvPr name="TextBox 17" id="17"/>
          <p:cNvSpPr txBox="true"/>
          <p:nvPr/>
        </p:nvSpPr>
        <p:spPr>
          <a:xfrm rot="0">
            <a:off x="11252622" y="4686341"/>
            <a:ext cx="4988242" cy="1191792"/>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rPr>
              <a:t>PENGIMPLEMENTASIAN PROYEK</a:t>
            </a:r>
          </a:p>
        </p:txBody>
      </p:sp>
      <p:sp>
        <p:nvSpPr>
          <p:cNvPr name="TextBox 18" id="18"/>
          <p:cNvSpPr txBox="true"/>
          <p:nvPr/>
        </p:nvSpPr>
        <p:spPr>
          <a:xfrm rot="0">
            <a:off x="4860463" y="7802715"/>
            <a:ext cx="4988242" cy="180442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rPr>
              <a:t>PEMBAGIAN TUGAS &amp; TIMELINE PENGERJAAN PROYEK</a:t>
            </a:r>
          </a:p>
        </p:txBody>
      </p:sp>
      <p:sp>
        <p:nvSpPr>
          <p:cNvPr name="TextBox 19" id="19"/>
          <p:cNvSpPr txBox="true"/>
          <p:nvPr/>
        </p:nvSpPr>
        <p:spPr>
          <a:xfrm rot="0">
            <a:off x="4878314" y="6511017"/>
            <a:ext cx="4988242" cy="57915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rPr>
              <a:t>DESKRIPSI PROYEK</a:t>
            </a:r>
          </a:p>
        </p:txBody>
      </p:sp>
      <p:sp>
        <p:nvSpPr>
          <p:cNvPr name="TextBox 20" id="20"/>
          <p:cNvSpPr txBox="true"/>
          <p:nvPr/>
        </p:nvSpPr>
        <p:spPr>
          <a:xfrm rot="0">
            <a:off x="4878314" y="4992659"/>
            <a:ext cx="5078987" cy="57915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rPr>
              <a:t>LATAR BELAKANG</a:t>
            </a:r>
          </a:p>
        </p:txBody>
      </p:sp>
      <p:sp>
        <p:nvSpPr>
          <p:cNvPr name="TextBox 21" id="21"/>
          <p:cNvSpPr txBox="true"/>
          <p:nvPr/>
        </p:nvSpPr>
        <p:spPr>
          <a:xfrm rot="0">
            <a:off x="10299001" y="6071835"/>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5</a:t>
            </a:r>
          </a:p>
        </p:txBody>
      </p:sp>
      <p:sp>
        <p:nvSpPr>
          <p:cNvPr name="TextBox 22" id="22"/>
          <p:cNvSpPr txBox="true"/>
          <p:nvPr/>
        </p:nvSpPr>
        <p:spPr>
          <a:xfrm rot="0">
            <a:off x="11252622" y="6275285"/>
            <a:ext cx="4988242" cy="1191792"/>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rPr>
              <a:t>HASIL TESTING + EVALUASI</a:t>
            </a:r>
          </a:p>
        </p:txBody>
      </p:sp>
      <p:sp>
        <p:nvSpPr>
          <p:cNvPr name="TextBox 23" id="23"/>
          <p:cNvSpPr txBox="true"/>
          <p:nvPr/>
        </p:nvSpPr>
        <p:spPr>
          <a:xfrm rot="0">
            <a:off x="10313922" y="7650315"/>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6</a:t>
            </a:r>
          </a:p>
        </p:txBody>
      </p:sp>
      <p:sp>
        <p:nvSpPr>
          <p:cNvPr name="TextBox 24" id="24"/>
          <p:cNvSpPr txBox="true"/>
          <p:nvPr/>
        </p:nvSpPr>
        <p:spPr>
          <a:xfrm rot="0">
            <a:off x="11252622" y="8106130"/>
            <a:ext cx="4988242" cy="579157"/>
          </a:xfrm>
          <a:prstGeom prst="rect">
            <a:avLst/>
          </a:prstGeom>
        </p:spPr>
        <p:txBody>
          <a:bodyPr anchor="t" rtlCol="false" tIns="0" lIns="0" bIns="0" rIns="0">
            <a:spAutoFit/>
          </a:bodyPr>
          <a:lstStyle/>
          <a:p>
            <a:pPr algn="l" marL="652233" indent="-326117" lvl="1">
              <a:lnSpc>
                <a:spcPts val="4863"/>
              </a:lnSpc>
              <a:buFont typeface="Arial"/>
              <a:buChar char="•"/>
            </a:pPr>
            <a:r>
              <a:rPr lang="en-US" sz="3020">
                <a:solidFill>
                  <a:srgbClr val="000000"/>
                </a:solidFill>
                <a:latin typeface="Itim"/>
              </a:rPr>
              <a:t>KESIMPULAN</a:t>
            </a:r>
          </a:p>
        </p:txBody>
      </p:sp>
      <p:sp>
        <p:nvSpPr>
          <p:cNvPr name="Freeform 25" id="25"/>
          <p:cNvSpPr/>
          <p:nvPr/>
        </p:nvSpPr>
        <p:spPr>
          <a:xfrm flipH="false" flipV="false" rot="740594">
            <a:off x="15054852" y="2731486"/>
            <a:ext cx="1389707" cy="1781676"/>
          </a:xfrm>
          <a:custGeom>
            <a:avLst/>
            <a:gdLst/>
            <a:ahLst/>
            <a:cxnLst/>
            <a:rect r="r" b="b" t="t" l="l"/>
            <a:pathLst>
              <a:path h="1781676" w="1389707">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66813">
            <a:off x="3709946" y="-2168059"/>
            <a:ext cx="10786546" cy="14741654"/>
          </a:xfrm>
          <a:custGeom>
            <a:avLst/>
            <a:gdLst/>
            <a:ahLst/>
            <a:cxnLst/>
            <a:rect r="r" b="b" t="t" l="l"/>
            <a:pathLst>
              <a:path h="14741654" w="10786546">
                <a:moveTo>
                  <a:pt x="0" y="0"/>
                </a:moveTo>
                <a:lnTo>
                  <a:pt x="10786546" y="0"/>
                </a:lnTo>
                <a:lnTo>
                  <a:pt x="10786546" y="14741654"/>
                </a:lnTo>
                <a:lnTo>
                  <a:pt x="0" y="14741654"/>
                </a:lnTo>
                <a:lnTo>
                  <a:pt x="0" y="0"/>
                </a:lnTo>
                <a:close/>
              </a:path>
            </a:pathLst>
          </a:custGeom>
          <a:blipFill>
            <a:blip r:embed="rId3"/>
            <a:stretch>
              <a:fillRect l="-4103" t="-560" r="-4103" b="0"/>
            </a:stretch>
          </a:blipFill>
        </p:spPr>
      </p:sp>
      <p:sp>
        <p:nvSpPr>
          <p:cNvPr name="TextBox 4" id="4"/>
          <p:cNvSpPr txBox="true"/>
          <p:nvPr/>
        </p:nvSpPr>
        <p:spPr>
          <a:xfrm rot="0">
            <a:off x="3985434" y="566802"/>
            <a:ext cx="10656837" cy="2302511"/>
          </a:xfrm>
          <a:prstGeom prst="rect">
            <a:avLst/>
          </a:prstGeom>
        </p:spPr>
        <p:txBody>
          <a:bodyPr anchor="t" rtlCol="false" tIns="0" lIns="0" bIns="0" rIns="0">
            <a:spAutoFit/>
          </a:bodyPr>
          <a:lstStyle/>
          <a:p>
            <a:pPr algn="ctr">
              <a:lnSpc>
                <a:spcPts val="16939"/>
              </a:lnSpc>
              <a:spcBef>
                <a:spcPct val="0"/>
              </a:spcBef>
            </a:pPr>
            <a:r>
              <a:rPr lang="en-US" sz="12099">
                <a:solidFill>
                  <a:srgbClr val="000000"/>
                </a:solidFill>
                <a:latin typeface="Ballpoint"/>
              </a:rPr>
              <a:t>Latar Belakang</a:t>
            </a:r>
          </a:p>
        </p:txBody>
      </p:sp>
      <p:sp>
        <p:nvSpPr>
          <p:cNvPr name="TextBox 5" id="5"/>
          <p:cNvSpPr txBox="true"/>
          <p:nvPr/>
        </p:nvSpPr>
        <p:spPr>
          <a:xfrm rot="0">
            <a:off x="3387748" y="3586116"/>
            <a:ext cx="11852210" cy="5444104"/>
          </a:xfrm>
          <a:prstGeom prst="rect">
            <a:avLst/>
          </a:prstGeom>
        </p:spPr>
        <p:txBody>
          <a:bodyPr anchor="t" rtlCol="false" tIns="0" lIns="0" bIns="0" rIns="0">
            <a:spAutoFit/>
          </a:bodyPr>
          <a:lstStyle/>
          <a:p>
            <a:pPr algn="ctr">
              <a:lnSpc>
                <a:spcPts val="3966"/>
              </a:lnSpc>
            </a:pPr>
            <a:r>
              <a:rPr lang="en-US" sz="3027">
                <a:solidFill>
                  <a:srgbClr val="000000"/>
                </a:solidFill>
                <a:latin typeface="Dekko"/>
              </a:rPr>
              <a:t>Dalam era modern ini, kesadaran akan pentingnya pengelolaan sumber daya alam, khususnya air, semakin meningkat. Terutama karena krisis air dan perubahan iklim yang tidak menentu. Penyiraman tanaman secara manual sering kali tidak efisien, baik dari segi waktu maupun tenaga dan dapat menyebabkan berbagai masalah seperti pembusukan akar atau kekeringan yang mengurangi produktivitas tanaman. </a:t>
            </a:r>
          </a:p>
          <a:p>
            <a:pPr algn="ctr">
              <a:lnSpc>
                <a:spcPts val="3966"/>
              </a:lnSpc>
            </a:pPr>
          </a:p>
          <a:p>
            <a:pPr algn="ctr">
              <a:lnSpc>
                <a:spcPts val="3966"/>
              </a:lnSpc>
            </a:pPr>
            <a:r>
              <a:rPr lang="en-US" sz="3027">
                <a:solidFill>
                  <a:srgbClr val="000000"/>
                </a:solidFill>
                <a:latin typeface="Dekko"/>
              </a:rPr>
              <a:t>Proyek "Automated Plant Watering" muncul sebagai solusi inovatif untuk masalah ini, dengan sistem yang dirancang untuk menyiram tanaman secara otomatis berdasarkan kelembapan lingkungan, sehingga memudahkan perawatan tanaman dan mengoptimalkan penggunaan air.</a:t>
            </a:r>
          </a:p>
        </p:txBody>
      </p:sp>
      <p:grpSp>
        <p:nvGrpSpPr>
          <p:cNvPr name="Group 6" id="6"/>
          <p:cNvGrpSpPr/>
          <p:nvPr/>
        </p:nvGrpSpPr>
        <p:grpSpPr>
          <a:xfrm rot="0">
            <a:off x="5486400" y="2869313"/>
            <a:ext cx="7315200" cy="288178"/>
            <a:chOff x="0" y="0"/>
            <a:chExt cx="9753600" cy="384238"/>
          </a:xfrm>
        </p:grpSpPr>
        <p:sp>
          <p:nvSpPr>
            <p:cNvPr name="Freeform 7" id="7"/>
            <p:cNvSpPr/>
            <p:nvPr/>
          </p:nvSpPr>
          <p:spPr>
            <a:xfrm flipH="false" flipV="false" rot="0">
              <a:off x="0" y="0"/>
              <a:ext cx="9753600" cy="212806"/>
            </a:xfrm>
            <a:custGeom>
              <a:avLst/>
              <a:gdLst/>
              <a:ahLst/>
              <a:cxnLst/>
              <a:rect r="r" b="b" t="t" l="l"/>
              <a:pathLst>
                <a:path h="212806" w="9753600">
                  <a:moveTo>
                    <a:pt x="0" y="0"/>
                  </a:moveTo>
                  <a:lnTo>
                    <a:pt x="9753600" y="0"/>
                  </a:lnTo>
                  <a:lnTo>
                    <a:pt x="9753600" y="212806"/>
                  </a:lnTo>
                  <a:lnTo>
                    <a:pt x="0" y="212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85043" y="212806"/>
              <a:ext cx="7857304" cy="171432"/>
            </a:xfrm>
            <a:custGeom>
              <a:avLst/>
              <a:gdLst/>
              <a:ahLst/>
              <a:cxnLst/>
              <a:rect r="r" b="b" t="t" l="l"/>
              <a:pathLst>
                <a:path h="171432" w="7857304">
                  <a:moveTo>
                    <a:pt x="0" y="0"/>
                  </a:moveTo>
                  <a:lnTo>
                    <a:pt x="7857304" y="0"/>
                  </a:lnTo>
                  <a:lnTo>
                    <a:pt x="7857304" y="171432"/>
                  </a:lnTo>
                  <a:lnTo>
                    <a:pt x="0" y="171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9" id="9"/>
          <p:cNvSpPr/>
          <p:nvPr/>
        </p:nvSpPr>
        <p:spPr>
          <a:xfrm flipH="false" flipV="false" rot="-10440318">
            <a:off x="3129977" y="282108"/>
            <a:ext cx="515542" cy="2100354"/>
          </a:xfrm>
          <a:custGeom>
            <a:avLst/>
            <a:gdLst/>
            <a:ahLst/>
            <a:cxnLst/>
            <a:rect r="r" b="b" t="t" l="l"/>
            <a:pathLst>
              <a:path h="2100354" w="515542">
                <a:moveTo>
                  <a:pt x="0" y="0"/>
                </a:moveTo>
                <a:lnTo>
                  <a:pt x="515541" y="0"/>
                </a:lnTo>
                <a:lnTo>
                  <a:pt x="515541" y="2100354"/>
                </a:lnTo>
                <a:lnTo>
                  <a:pt x="0" y="2100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0">
            <a:off x="15239958" y="1686161"/>
            <a:ext cx="5247851" cy="2366304"/>
          </a:xfrm>
          <a:custGeom>
            <a:avLst/>
            <a:gdLst/>
            <a:ahLst/>
            <a:cxnLst/>
            <a:rect r="r" b="b" t="t" l="l"/>
            <a:pathLst>
              <a:path h="2366304" w="5247851">
                <a:moveTo>
                  <a:pt x="5247850" y="0"/>
                </a:moveTo>
                <a:lnTo>
                  <a:pt x="0" y="0"/>
                </a:lnTo>
                <a:lnTo>
                  <a:pt x="0" y="2366304"/>
                </a:lnTo>
                <a:lnTo>
                  <a:pt x="5247850" y="2366304"/>
                </a:lnTo>
                <a:lnTo>
                  <a:pt x="524785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31805">
            <a:off x="4005799" y="1359657"/>
            <a:ext cx="1454665" cy="1381115"/>
          </a:xfrm>
          <a:custGeom>
            <a:avLst/>
            <a:gdLst/>
            <a:ahLst/>
            <a:cxnLst/>
            <a:rect r="r" b="b" t="t" l="l"/>
            <a:pathLst>
              <a:path h="1381115" w="1454665">
                <a:moveTo>
                  <a:pt x="0" y="0"/>
                </a:moveTo>
                <a:lnTo>
                  <a:pt x="1454666" y="0"/>
                </a:lnTo>
                <a:lnTo>
                  <a:pt x="1454666" y="1381115"/>
                </a:lnTo>
                <a:lnTo>
                  <a:pt x="0" y="1381115"/>
                </a:lnTo>
                <a:lnTo>
                  <a:pt x="0" y="0"/>
                </a:lnTo>
                <a:close/>
              </a:path>
            </a:pathLst>
          </a:custGeom>
          <a:blipFill>
            <a:blip r:embed="rId10"/>
            <a:stretch>
              <a:fillRect l="0" t="0" r="0" b="0"/>
            </a:stretch>
          </a:blipFill>
        </p:spPr>
      </p:sp>
      <p:sp>
        <p:nvSpPr>
          <p:cNvPr name="TextBox 12" id="12"/>
          <p:cNvSpPr txBox="true"/>
          <p:nvPr/>
        </p:nvSpPr>
        <p:spPr>
          <a:xfrm rot="0">
            <a:off x="4268544" y="1144115"/>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66813">
            <a:off x="3709946" y="-2168059"/>
            <a:ext cx="10786546" cy="14741654"/>
          </a:xfrm>
          <a:custGeom>
            <a:avLst/>
            <a:gdLst/>
            <a:ahLst/>
            <a:cxnLst/>
            <a:rect r="r" b="b" t="t" l="l"/>
            <a:pathLst>
              <a:path h="14741654" w="10786546">
                <a:moveTo>
                  <a:pt x="0" y="0"/>
                </a:moveTo>
                <a:lnTo>
                  <a:pt x="10786546" y="0"/>
                </a:lnTo>
                <a:lnTo>
                  <a:pt x="10786546" y="14741654"/>
                </a:lnTo>
                <a:lnTo>
                  <a:pt x="0" y="14741654"/>
                </a:lnTo>
                <a:lnTo>
                  <a:pt x="0" y="0"/>
                </a:lnTo>
                <a:close/>
              </a:path>
            </a:pathLst>
          </a:custGeom>
          <a:blipFill>
            <a:blip r:embed="rId3"/>
            <a:stretch>
              <a:fillRect l="-4103" t="-560" r="-4103" b="0"/>
            </a:stretch>
          </a:blipFill>
        </p:spPr>
      </p:sp>
      <p:sp>
        <p:nvSpPr>
          <p:cNvPr name="Freeform 4" id="4"/>
          <p:cNvSpPr/>
          <p:nvPr/>
        </p:nvSpPr>
        <p:spPr>
          <a:xfrm flipH="false" flipV="false" rot="0">
            <a:off x="14472418" y="6654747"/>
            <a:ext cx="3399674" cy="3394092"/>
          </a:xfrm>
          <a:custGeom>
            <a:avLst/>
            <a:gdLst/>
            <a:ahLst/>
            <a:cxnLst/>
            <a:rect r="r" b="b" t="t" l="l"/>
            <a:pathLst>
              <a:path h="3394092" w="3399674">
                <a:moveTo>
                  <a:pt x="0" y="0"/>
                </a:moveTo>
                <a:lnTo>
                  <a:pt x="3399674" y="0"/>
                </a:lnTo>
                <a:lnTo>
                  <a:pt x="3399674" y="3394092"/>
                </a:lnTo>
                <a:lnTo>
                  <a:pt x="0" y="3394092"/>
                </a:lnTo>
                <a:lnTo>
                  <a:pt x="0" y="0"/>
                </a:lnTo>
                <a:close/>
              </a:path>
            </a:pathLst>
          </a:custGeom>
          <a:blipFill>
            <a:blip r:embed="rId4"/>
            <a:stretch>
              <a:fillRect l="0" t="0" r="0" b="0"/>
            </a:stretch>
          </a:blipFill>
        </p:spPr>
      </p:sp>
      <p:sp>
        <p:nvSpPr>
          <p:cNvPr name="TextBox 5" id="5"/>
          <p:cNvSpPr txBox="true"/>
          <p:nvPr/>
        </p:nvSpPr>
        <p:spPr>
          <a:xfrm rot="0">
            <a:off x="4000336" y="865560"/>
            <a:ext cx="10656837" cy="2302511"/>
          </a:xfrm>
          <a:prstGeom prst="rect">
            <a:avLst/>
          </a:prstGeom>
        </p:spPr>
        <p:txBody>
          <a:bodyPr anchor="t" rtlCol="false" tIns="0" lIns="0" bIns="0" rIns="0">
            <a:spAutoFit/>
          </a:bodyPr>
          <a:lstStyle/>
          <a:p>
            <a:pPr algn="ctr">
              <a:lnSpc>
                <a:spcPts val="16939"/>
              </a:lnSpc>
              <a:spcBef>
                <a:spcPct val="0"/>
              </a:spcBef>
            </a:pPr>
            <a:r>
              <a:rPr lang="en-US" sz="12099">
                <a:solidFill>
                  <a:srgbClr val="000000"/>
                </a:solidFill>
                <a:latin typeface="Ballpoint"/>
              </a:rPr>
              <a:t>Deskripsi Proyek</a:t>
            </a:r>
          </a:p>
        </p:txBody>
      </p:sp>
      <p:sp>
        <p:nvSpPr>
          <p:cNvPr name="TextBox 6" id="6"/>
          <p:cNvSpPr txBox="true"/>
          <p:nvPr/>
        </p:nvSpPr>
        <p:spPr>
          <a:xfrm rot="0">
            <a:off x="4092713" y="3808674"/>
            <a:ext cx="10472082" cy="5319465"/>
          </a:xfrm>
          <a:prstGeom prst="rect">
            <a:avLst/>
          </a:prstGeom>
        </p:spPr>
        <p:txBody>
          <a:bodyPr anchor="t" rtlCol="false" tIns="0" lIns="0" bIns="0" rIns="0">
            <a:spAutoFit/>
          </a:bodyPr>
          <a:lstStyle/>
          <a:p>
            <a:pPr algn="ctr">
              <a:lnSpc>
                <a:spcPts val="5343"/>
              </a:lnSpc>
            </a:pPr>
            <a:r>
              <a:rPr lang="en-US" sz="4078">
                <a:solidFill>
                  <a:srgbClr val="000000"/>
                </a:solidFill>
                <a:latin typeface="Dekko"/>
              </a:rPr>
              <a:t>Proyek “Automated Plant Watering” ini memiliki tujuan utama untuk membantu penggunanya menyiram tanaman secara otomatis dan terdapat time-limit selama penyiraman sehingga air yang digunakan tidak terbuang sia-sia. Cara alat ini mengetahui kapan untuk menyiram tanamannya adalah dengan menggunakan sensor kelembapan lingkungan.</a:t>
            </a:r>
          </a:p>
        </p:txBody>
      </p:sp>
      <p:grpSp>
        <p:nvGrpSpPr>
          <p:cNvPr name="Group 7" id="7"/>
          <p:cNvGrpSpPr/>
          <p:nvPr/>
        </p:nvGrpSpPr>
        <p:grpSpPr>
          <a:xfrm rot="0">
            <a:off x="5486400" y="3168071"/>
            <a:ext cx="7315200" cy="288178"/>
            <a:chOff x="0" y="0"/>
            <a:chExt cx="9753600" cy="384238"/>
          </a:xfrm>
        </p:grpSpPr>
        <p:sp>
          <p:nvSpPr>
            <p:cNvPr name="Freeform 8" id="8"/>
            <p:cNvSpPr/>
            <p:nvPr/>
          </p:nvSpPr>
          <p:spPr>
            <a:xfrm flipH="false" flipV="false" rot="0">
              <a:off x="0" y="0"/>
              <a:ext cx="9753600" cy="212806"/>
            </a:xfrm>
            <a:custGeom>
              <a:avLst/>
              <a:gdLst/>
              <a:ahLst/>
              <a:cxnLst/>
              <a:rect r="r" b="b" t="t" l="l"/>
              <a:pathLst>
                <a:path h="212806" w="9753600">
                  <a:moveTo>
                    <a:pt x="0" y="0"/>
                  </a:moveTo>
                  <a:lnTo>
                    <a:pt x="9753600" y="0"/>
                  </a:lnTo>
                  <a:lnTo>
                    <a:pt x="9753600" y="212806"/>
                  </a:lnTo>
                  <a:lnTo>
                    <a:pt x="0" y="212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85043" y="212806"/>
              <a:ext cx="7857304" cy="171432"/>
            </a:xfrm>
            <a:custGeom>
              <a:avLst/>
              <a:gdLst/>
              <a:ahLst/>
              <a:cxnLst/>
              <a:rect r="r" b="b" t="t" l="l"/>
              <a:pathLst>
                <a:path h="171432" w="7857304">
                  <a:moveTo>
                    <a:pt x="0" y="0"/>
                  </a:moveTo>
                  <a:lnTo>
                    <a:pt x="7857304" y="0"/>
                  </a:lnTo>
                  <a:lnTo>
                    <a:pt x="7857304" y="171432"/>
                  </a:lnTo>
                  <a:lnTo>
                    <a:pt x="0" y="171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0" id="10"/>
          <p:cNvSpPr/>
          <p:nvPr/>
        </p:nvSpPr>
        <p:spPr>
          <a:xfrm flipH="false" flipV="false" rot="131805">
            <a:off x="3683463" y="1559620"/>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7"/>
            <a:stretch>
              <a:fillRect l="0" t="0" r="0" b="0"/>
            </a:stretch>
          </a:blipFill>
        </p:spPr>
      </p:sp>
      <p:sp>
        <p:nvSpPr>
          <p:cNvPr name="TextBox 11" id="11"/>
          <p:cNvSpPr txBox="true"/>
          <p:nvPr/>
        </p:nvSpPr>
        <p:spPr>
          <a:xfrm rot="0">
            <a:off x="3946208" y="1442872"/>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247732">
            <a:off x="1878135" y="-228609"/>
            <a:ext cx="5066948" cy="4722668"/>
          </a:xfrm>
          <a:custGeom>
            <a:avLst/>
            <a:gdLst/>
            <a:ahLst/>
            <a:cxnLst/>
            <a:rect r="r" b="b" t="t" l="l"/>
            <a:pathLst>
              <a:path h="4722668" w="5066948">
                <a:moveTo>
                  <a:pt x="0" y="0"/>
                </a:moveTo>
                <a:lnTo>
                  <a:pt x="5066947" y="0"/>
                </a:lnTo>
                <a:lnTo>
                  <a:pt x="5066947" y="4722667"/>
                </a:lnTo>
                <a:lnTo>
                  <a:pt x="0" y="4722667"/>
                </a:lnTo>
                <a:lnTo>
                  <a:pt x="0" y="0"/>
                </a:lnTo>
                <a:close/>
              </a:path>
            </a:pathLst>
          </a:custGeom>
          <a:blipFill>
            <a:blip r:embed="rId3"/>
            <a:stretch>
              <a:fillRect l="0" t="-3488" r="0" b="-3488"/>
            </a:stretch>
          </a:blipFill>
        </p:spPr>
      </p:sp>
      <p:sp>
        <p:nvSpPr>
          <p:cNvPr name="Freeform 4" id="4"/>
          <p:cNvSpPr/>
          <p:nvPr/>
        </p:nvSpPr>
        <p:spPr>
          <a:xfrm flipH="false" flipV="false" rot="-917616">
            <a:off x="-113100" y="3212817"/>
            <a:ext cx="4555366" cy="4542105"/>
          </a:xfrm>
          <a:custGeom>
            <a:avLst/>
            <a:gdLst/>
            <a:ahLst/>
            <a:cxnLst/>
            <a:rect r="r" b="b" t="t" l="l"/>
            <a:pathLst>
              <a:path h="4542105" w="4555366">
                <a:moveTo>
                  <a:pt x="0" y="0"/>
                </a:moveTo>
                <a:lnTo>
                  <a:pt x="4555366" y="0"/>
                </a:lnTo>
                <a:lnTo>
                  <a:pt x="4555366" y="4542105"/>
                </a:lnTo>
                <a:lnTo>
                  <a:pt x="0" y="4542105"/>
                </a:lnTo>
                <a:lnTo>
                  <a:pt x="0" y="0"/>
                </a:lnTo>
                <a:close/>
              </a:path>
            </a:pathLst>
          </a:custGeom>
          <a:blipFill>
            <a:blip r:embed="rId3"/>
            <a:stretch>
              <a:fillRect l="0" t="0" r="0" b="0"/>
            </a:stretch>
          </a:blipFill>
        </p:spPr>
      </p:sp>
      <p:sp>
        <p:nvSpPr>
          <p:cNvPr name="Freeform 5" id="5"/>
          <p:cNvSpPr/>
          <p:nvPr/>
        </p:nvSpPr>
        <p:spPr>
          <a:xfrm flipH="false" flipV="false" rot="-74983">
            <a:off x="6561585" y="2498815"/>
            <a:ext cx="5489789" cy="5480774"/>
          </a:xfrm>
          <a:custGeom>
            <a:avLst/>
            <a:gdLst/>
            <a:ahLst/>
            <a:cxnLst/>
            <a:rect r="r" b="b" t="t" l="l"/>
            <a:pathLst>
              <a:path h="5480774" w="5489789">
                <a:moveTo>
                  <a:pt x="0" y="0"/>
                </a:moveTo>
                <a:lnTo>
                  <a:pt x="5489789" y="0"/>
                </a:lnTo>
                <a:lnTo>
                  <a:pt x="5489789" y="5480774"/>
                </a:lnTo>
                <a:lnTo>
                  <a:pt x="0" y="5480774"/>
                </a:lnTo>
                <a:lnTo>
                  <a:pt x="0" y="0"/>
                </a:lnTo>
                <a:close/>
              </a:path>
            </a:pathLst>
          </a:custGeom>
          <a:blipFill>
            <a:blip r:embed="rId4"/>
            <a:stretch>
              <a:fillRect l="0" t="0" r="0" b="0"/>
            </a:stretch>
          </a:blipFill>
        </p:spPr>
      </p:sp>
      <p:sp>
        <p:nvSpPr>
          <p:cNvPr name="Freeform 6" id="6"/>
          <p:cNvSpPr/>
          <p:nvPr/>
        </p:nvSpPr>
        <p:spPr>
          <a:xfrm flipH="false" flipV="false" rot="-917616">
            <a:off x="1927345" y="5949515"/>
            <a:ext cx="4943836" cy="4835832"/>
          </a:xfrm>
          <a:custGeom>
            <a:avLst/>
            <a:gdLst/>
            <a:ahLst/>
            <a:cxnLst/>
            <a:rect r="r" b="b" t="t" l="l"/>
            <a:pathLst>
              <a:path h="4835832" w="4943836">
                <a:moveTo>
                  <a:pt x="0" y="0"/>
                </a:moveTo>
                <a:lnTo>
                  <a:pt x="4943836" y="0"/>
                </a:lnTo>
                <a:lnTo>
                  <a:pt x="4943836" y="4835832"/>
                </a:lnTo>
                <a:lnTo>
                  <a:pt x="0" y="4835832"/>
                </a:lnTo>
                <a:lnTo>
                  <a:pt x="0" y="0"/>
                </a:lnTo>
                <a:close/>
              </a:path>
            </a:pathLst>
          </a:custGeom>
          <a:blipFill>
            <a:blip r:embed="rId3"/>
            <a:stretch>
              <a:fillRect l="0" t="0" r="0" b="-1935"/>
            </a:stretch>
          </a:blipFill>
        </p:spPr>
      </p:sp>
      <p:sp>
        <p:nvSpPr>
          <p:cNvPr name="Freeform 7" id="7"/>
          <p:cNvSpPr/>
          <p:nvPr/>
        </p:nvSpPr>
        <p:spPr>
          <a:xfrm flipH="false" flipV="false" rot="-1095642">
            <a:off x="12019288" y="300366"/>
            <a:ext cx="5779078" cy="5502081"/>
          </a:xfrm>
          <a:custGeom>
            <a:avLst/>
            <a:gdLst/>
            <a:ahLst/>
            <a:cxnLst/>
            <a:rect r="r" b="b" t="t" l="l"/>
            <a:pathLst>
              <a:path h="5502081" w="5779078">
                <a:moveTo>
                  <a:pt x="0" y="0"/>
                </a:moveTo>
                <a:lnTo>
                  <a:pt x="5779078" y="0"/>
                </a:lnTo>
                <a:lnTo>
                  <a:pt x="5779078" y="5502081"/>
                </a:lnTo>
                <a:lnTo>
                  <a:pt x="0" y="5502081"/>
                </a:lnTo>
                <a:lnTo>
                  <a:pt x="0" y="0"/>
                </a:lnTo>
                <a:close/>
              </a:path>
            </a:pathLst>
          </a:custGeom>
          <a:blipFill>
            <a:blip r:embed="rId3"/>
            <a:stretch>
              <a:fillRect l="0" t="-2364" r="0" b="-2364"/>
            </a:stretch>
          </a:blipFill>
        </p:spPr>
      </p:sp>
      <p:sp>
        <p:nvSpPr>
          <p:cNvPr name="Freeform 8" id="8"/>
          <p:cNvSpPr/>
          <p:nvPr/>
        </p:nvSpPr>
        <p:spPr>
          <a:xfrm flipH="false" flipV="false" rot="-744377">
            <a:off x="12317720" y="5340359"/>
            <a:ext cx="5222543" cy="4761511"/>
          </a:xfrm>
          <a:custGeom>
            <a:avLst/>
            <a:gdLst/>
            <a:ahLst/>
            <a:cxnLst/>
            <a:rect r="r" b="b" t="t" l="l"/>
            <a:pathLst>
              <a:path h="4761511" w="5222543">
                <a:moveTo>
                  <a:pt x="0" y="0"/>
                </a:moveTo>
                <a:lnTo>
                  <a:pt x="5222543" y="0"/>
                </a:lnTo>
                <a:lnTo>
                  <a:pt x="5222543" y="4761511"/>
                </a:lnTo>
                <a:lnTo>
                  <a:pt x="0" y="4761511"/>
                </a:lnTo>
                <a:lnTo>
                  <a:pt x="0" y="0"/>
                </a:lnTo>
                <a:close/>
              </a:path>
            </a:pathLst>
          </a:custGeom>
          <a:blipFill>
            <a:blip r:embed="rId3"/>
            <a:stretch>
              <a:fillRect l="0" t="-3842" r="0" b="-5520"/>
            </a:stretch>
          </a:blipFill>
        </p:spPr>
      </p:sp>
      <p:sp>
        <p:nvSpPr>
          <p:cNvPr name="Freeform 9" id="9"/>
          <p:cNvSpPr/>
          <p:nvPr/>
        </p:nvSpPr>
        <p:spPr>
          <a:xfrm flipH="false" flipV="false" rot="-4859083">
            <a:off x="5401428" y="4086691"/>
            <a:ext cx="617617" cy="2009997"/>
          </a:xfrm>
          <a:custGeom>
            <a:avLst/>
            <a:gdLst/>
            <a:ahLst/>
            <a:cxnLst/>
            <a:rect r="r" b="b" t="t" l="l"/>
            <a:pathLst>
              <a:path h="2009997" w="617617">
                <a:moveTo>
                  <a:pt x="0" y="0"/>
                </a:moveTo>
                <a:lnTo>
                  <a:pt x="617617" y="0"/>
                </a:lnTo>
                <a:lnTo>
                  <a:pt x="617617" y="2009997"/>
                </a:lnTo>
                <a:lnTo>
                  <a:pt x="0" y="20099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1833775">
            <a:off x="6861745" y="1495421"/>
            <a:ext cx="474008" cy="1542630"/>
          </a:xfrm>
          <a:custGeom>
            <a:avLst/>
            <a:gdLst/>
            <a:ahLst/>
            <a:cxnLst/>
            <a:rect r="r" b="b" t="t" l="l"/>
            <a:pathLst>
              <a:path h="1542630" w="474008">
                <a:moveTo>
                  <a:pt x="0" y="0"/>
                </a:moveTo>
                <a:lnTo>
                  <a:pt x="474008" y="0"/>
                </a:lnTo>
                <a:lnTo>
                  <a:pt x="474008" y="1542630"/>
                </a:lnTo>
                <a:lnTo>
                  <a:pt x="0" y="1542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7085958">
            <a:off x="7272481" y="7165031"/>
            <a:ext cx="536973" cy="1747546"/>
          </a:xfrm>
          <a:custGeom>
            <a:avLst/>
            <a:gdLst/>
            <a:ahLst/>
            <a:cxnLst/>
            <a:rect r="r" b="b" t="t" l="l"/>
            <a:pathLst>
              <a:path h="1747546" w="536973">
                <a:moveTo>
                  <a:pt x="0" y="0"/>
                </a:moveTo>
                <a:lnTo>
                  <a:pt x="536973" y="0"/>
                </a:lnTo>
                <a:lnTo>
                  <a:pt x="536973" y="1747545"/>
                </a:lnTo>
                <a:lnTo>
                  <a:pt x="0" y="17475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8100000">
            <a:off x="11842002" y="6336729"/>
            <a:ext cx="536973" cy="1747546"/>
          </a:xfrm>
          <a:custGeom>
            <a:avLst/>
            <a:gdLst/>
            <a:ahLst/>
            <a:cxnLst/>
            <a:rect r="r" b="b" t="t" l="l"/>
            <a:pathLst>
              <a:path h="1747546" w="536973">
                <a:moveTo>
                  <a:pt x="0" y="0"/>
                </a:moveTo>
                <a:lnTo>
                  <a:pt x="536973" y="0"/>
                </a:lnTo>
                <a:lnTo>
                  <a:pt x="536973" y="1747545"/>
                </a:lnTo>
                <a:lnTo>
                  <a:pt x="0" y="17475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4158061">
            <a:off x="11116968" y="1732696"/>
            <a:ext cx="536973" cy="1747546"/>
          </a:xfrm>
          <a:custGeom>
            <a:avLst/>
            <a:gdLst/>
            <a:ahLst/>
            <a:cxnLst/>
            <a:rect r="r" b="b" t="t" l="l"/>
            <a:pathLst>
              <a:path h="1747546" w="536973">
                <a:moveTo>
                  <a:pt x="0" y="0"/>
                </a:moveTo>
                <a:lnTo>
                  <a:pt x="536973" y="0"/>
                </a:lnTo>
                <a:lnTo>
                  <a:pt x="536973" y="1747545"/>
                </a:lnTo>
                <a:lnTo>
                  <a:pt x="0" y="17475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623673" y="1243127"/>
            <a:ext cx="3831959" cy="550409"/>
          </a:xfrm>
          <a:custGeom>
            <a:avLst/>
            <a:gdLst/>
            <a:ahLst/>
            <a:cxnLst/>
            <a:rect r="r" b="b" t="t" l="l"/>
            <a:pathLst>
              <a:path h="550409" w="3831959">
                <a:moveTo>
                  <a:pt x="0" y="0"/>
                </a:moveTo>
                <a:lnTo>
                  <a:pt x="3831959" y="0"/>
                </a:lnTo>
                <a:lnTo>
                  <a:pt x="3831959" y="550409"/>
                </a:lnTo>
                <a:lnTo>
                  <a:pt x="0" y="5504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7259300" y="1137700"/>
            <a:ext cx="656242" cy="1124402"/>
          </a:xfrm>
          <a:custGeom>
            <a:avLst/>
            <a:gdLst/>
            <a:ahLst/>
            <a:cxnLst/>
            <a:rect r="r" b="b" t="t" l="l"/>
            <a:pathLst>
              <a:path h="1124402" w="656242">
                <a:moveTo>
                  <a:pt x="0" y="0"/>
                </a:moveTo>
                <a:lnTo>
                  <a:pt x="656242" y="0"/>
                </a:lnTo>
                <a:lnTo>
                  <a:pt x="656242" y="1124402"/>
                </a:lnTo>
                <a:lnTo>
                  <a:pt x="0" y="11244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588594" y="8696099"/>
            <a:ext cx="656242" cy="1124402"/>
          </a:xfrm>
          <a:custGeom>
            <a:avLst/>
            <a:gdLst/>
            <a:ahLst/>
            <a:cxnLst/>
            <a:rect r="r" b="b" t="t" l="l"/>
            <a:pathLst>
              <a:path h="1124402" w="656242">
                <a:moveTo>
                  <a:pt x="0" y="0"/>
                </a:moveTo>
                <a:lnTo>
                  <a:pt x="656242" y="0"/>
                </a:lnTo>
                <a:lnTo>
                  <a:pt x="656242" y="1124402"/>
                </a:lnTo>
                <a:lnTo>
                  <a:pt x="0" y="11244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402067">
            <a:off x="2963988" y="566000"/>
            <a:ext cx="3213594" cy="1311888"/>
          </a:xfrm>
          <a:prstGeom prst="rect">
            <a:avLst/>
          </a:prstGeom>
        </p:spPr>
        <p:txBody>
          <a:bodyPr anchor="t" rtlCol="false" tIns="0" lIns="0" bIns="0" rIns="0">
            <a:spAutoFit/>
          </a:bodyPr>
          <a:lstStyle/>
          <a:p>
            <a:pPr algn="ctr">
              <a:lnSpc>
                <a:spcPts val="4946"/>
              </a:lnSpc>
            </a:pPr>
            <a:r>
              <a:rPr lang="en-US" sz="3776">
                <a:solidFill>
                  <a:srgbClr val="000000"/>
                </a:solidFill>
                <a:latin typeface="Ballpoint"/>
              </a:rPr>
              <a:t>M2 : Introduction to AVR Assembly</a:t>
            </a:r>
          </a:p>
        </p:txBody>
      </p:sp>
      <p:sp>
        <p:nvSpPr>
          <p:cNvPr name="TextBox 18" id="18"/>
          <p:cNvSpPr txBox="true"/>
          <p:nvPr/>
        </p:nvSpPr>
        <p:spPr>
          <a:xfrm rot="-221758">
            <a:off x="218254" y="4254773"/>
            <a:ext cx="3706955" cy="770001"/>
          </a:xfrm>
          <a:prstGeom prst="rect">
            <a:avLst/>
          </a:prstGeom>
        </p:spPr>
        <p:txBody>
          <a:bodyPr anchor="t" rtlCol="false" tIns="0" lIns="0" bIns="0" rIns="0">
            <a:spAutoFit/>
          </a:bodyPr>
          <a:lstStyle/>
          <a:p>
            <a:pPr algn="ctr">
              <a:lnSpc>
                <a:spcPts val="5501"/>
              </a:lnSpc>
            </a:pPr>
            <a:r>
              <a:rPr lang="en-US" sz="4199">
                <a:solidFill>
                  <a:srgbClr val="000000"/>
                </a:solidFill>
                <a:latin typeface="Ballpoint"/>
              </a:rPr>
              <a:t>M4 : Serial Port</a:t>
            </a:r>
          </a:p>
        </p:txBody>
      </p:sp>
      <p:sp>
        <p:nvSpPr>
          <p:cNvPr name="TextBox 19" id="19"/>
          <p:cNvSpPr txBox="true"/>
          <p:nvPr/>
        </p:nvSpPr>
        <p:spPr>
          <a:xfrm rot="-274206">
            <a:off x="2577044" y="6982532"/>
            <a:ext cx="3629215" cy="770001"/>
          </a:xfrm>
          <a:prstGeom prst="rect">
            <a:avLst/>
          </a:prstGeom>
        </p:spPr>
        <p:txBody>
          <a:bodyPr anchor="t" rtlCol="false" tIns="0" lIns="0" bIns="0" rIns="0">
            <a:spAutoFit/>
          </a:bodyPr>
          <a:lstStyle/>
          <a:p>
            <a:pPr algn="ctr">
              <a:lnSpc>
                <a:spcPts val="5501"/>
              </a:lnSpc>
            </a:pPr>
            <a:r>
              <a:rPr lang="en-US" sz="4199">
                <a:solidFill>
                  <a:srgbClr val="000000"/>
                </a:solidFill>
                <a:latin typeface="Ballpoint"/>
              </a:rPr>
              <a:t>M6 : Timer</a:t>
            </a:r>
          </a:p>
        </p:txBody>
      </p:sp>
      <p:sp>
        <p:nvSpPr>
          <p:cNvPr name="TextBox 20" id="20"/>
          <p:cNvSpPr txBox="true"/>
          <p:nvPr/>
        </p:nvSpPr>
        <p:spPr>
          <a:xfrm rot="-380978">
            <a:off x="12935090" y="1298801"/>
            <a:ext cx="3446213" cy="737677"/>
          </a:xfrm>
          <a:prstGeom prst="rect">
            <a:avLst/>
          </a:prstGeom>
        </p:spPr>
        <p:txBody>
          <a:bodyPr anchor="t" rtlCol="false" tIns="0" lIns="0" bIns="0" rIns="0">
            <a:spAutoFit/>
          </a:bodyPr>
          <a:lstStyle/>
          <a:p>
            <a:pPr algn="ctr">
              <a:lnSpc>
                <a:spcPts val="5304"/>
              </a:lnSpc>
            </a:pPr>
            <a:r>
              <a:rPr lang="en-US" sz="4049">
                <a:solidFill>
                  <a:srgbClr val="000000"/>
                </a:solidFill>
                <a:latin typeface="Ballpoint"/>
              </a:rPr>
              <a:t>M8 : SPI &amp; I2C</a:t>
            </a:r>
          </a:p>
        </p:txBody>
      </p:sp>
      <p:sp>
        <p:nvSpPr>
          <p:cNvPr name="TextBox 21" id="21"/>
          <p:cNvSpPr txBox="true"/>
          <p:nvPr/>
        </p:nvSpPr>
        <p:spPr>
          <a:xfrm rot="-116008">
            <a:off x="13015639" y="6117652"/>
            <a:ext cx="3731498" cy="770001"/>
          </a:xfrm>
          <a:prstGeom prst="rect">
            <a:avLst/>
          </a:prstGeom>
        </p:spPr>
        <p:txBody>
          <a:bodyPr anchor="t" rtlCol="false" tIns="0" lIns="0" bIns="0" rIns="0">
            <a:spAutoFit/>
          </a:bodyPr>
          <a:lstStyle/>
          <a:p>
            <a:pPr algn="ctr">
              <a:lnSpc>
                <a:spcPts val="5501"/>
              </a:lnSpc>
            </a:pPr>
            <a:r>
              <a:rPr lang="en-US" sz="4199">
                <a:solidFill>
                  <a:srgbClr val="000000"/>
                </a:solidFill>
                <a:latin typeface="Ballpoint"/>
              </a:rPr>
              <a:t>M9 : Sensor Interfacing</a:t>
            </a:r>
          </a:p>
        </p:txBody>
      </p:sp>
      <p:sp>
        <p:nvSpPr>
          <p:cNvPr name="TextBox 22" id="22"/>
          <p:cNvSpPr txBox="true"/>
          <p:nvPr/>
        </p:nvSpPr>
        <p:spPr>
          <a:xfrm rot="-295697">
            <a:off x="2648249" y="7884186"/>
            <a:ext cx="3627809" cy="1783764"/>
          </a:xfrm>
          <a:prstGeom prst="rect">
            <a:avLst/>
          </a:prstGeom>
        </p:spPr>
        <p:txBody>
          <a:bodyPr anchor="t" rtlCol="false" tIns="0" lIns="0" bIns="0" rIns="0">
            <a:spAutoFit/>
          </a:bodyPr>
          <a:lstStyle/>
          <a:p>
            <a:pPr algn="ctr">
              <a:lnSpc>
                <a:spcPts val="2823"/>
              </a:lnSpc>
            </a:pPr>
            <a:r>
              <a:rPr lang="en-US" sz="2155">
                <a:solidFill>
                  <a:srgbClr val="000000"/>
                </a:solidFill>
                <a:latin typeface="Dekko"/>
              </a:rPr>
              <a:t>Timer ini akan membantu mengukur dan membatasi waktu penyiraman selama rentang waktu yang telah ditetapkan sebelumnya dalam program.</a:t>
            </a:r>
          </a:p>
        </p:txBody>
      </p:sp>
      <p:sp>
        <p:nvSpPr>
          <p:cNvPr name="TextBox 23" id="23"/>
          <p:cNvSpPr txBox="true"/>
          <p:nvPr/>
        </p:nvSpPr>
        <p:spPr>
          <a:xfrm rot="-320592">
            <a:off x="537932" y="5164347"/>
            <a:ext cx="3252472" cy="1306773"/>
          </a:xfrm>
          <a:prstGeom prst="rect">
            <a:avLst/>
          </a:prstGeom>
        </p:spPr>
        <p:txBody>
          <a:bodyPr anchor="t" rtlCol="false" tIns="0" lIns="0" bIns="0" rIns="0">
            <a:spAutoFit/>
          </a:bodyPr>
          <a:lstStyle/>
          <a:p>
            <a:pPr algn="ctr">
              <a:lnSpc>
                <a:spcPts val="2662"/>
              </a:lnSpc>
            </a:pPr>
            <a:r>
              <a:rPr lang="en-US" sz="2032">
                <a:solidFill>
                  <a:srgbClr val="000000"/>
                </a:solidFill>
                <a:latin typeface="Dekko"/>
              </a:rPr>
              <a:t>Terdapat layar serial yang akan menampilkan output persentase kelembapan lingkungan (humidity level).</a:t>
            </a:r>
          </a:p>
        </p:txBody>
      </p:sp>
      <p:sp>
        <p:nvSpPr>
          <p:cNvPr name="TextBox 24" id="24"/>
          <p:cNvSpPr txBox="true"/>
          <p:nvPr/>
        </p:nvSpPr>
        <p:spPr>
          <a:xfrm rot="376462">
            <a:off x="2648123" y="1961559"/>
            <a:ext cx="3508313" cy="1585015"/>
          </a:xfrm>
          <a:prstGeom prst="rect">
            <a:avLst/>
          </a:prstGeom>
        </p:spPr>
        <p:txBody>
          <a:bodyPr anchor="t" rtlCol="false" tIns="0" lIns="0" bIns="0" rIns="0">
            <a:spAutoFit/>
          </a:bodyPr>
          <a:lstStyle/>
          <a:p>
            <a:pPr algn="ctr">
              <a:lnSpc>
                <a:spcPts val="2544"/>
              </a:lnSpc>
            </a:pPr>
            <a:r>
              <a:rPr lang="en-US" sz="1942">
                <a:solidFill>
                  <a:srgbClr val="000000"/>
                </a:solidFill>
                <a:latin typeface="Dekko"/>
              </a:rPr>
              <a:t>Dasar pemrograman proyek ini menggunakan bahasa Assembly yang sering digunakan untuk memodifikasi alat yang memiliki performa kerja tinggi.</a:t>
            </a:r>
          </a:p>
        </p:txBody>
      </p:sp>
      <p:sp>
        <p:nvSpPr>
          <p:cNvPr name="TextBox 25" id="25"/>
          <p:cNvSpPr txBox="true"/>
          <p:nvPr/>
        </p:nvSpPr>
        <p:spPr>
          <a:xfrm rot="-113509">
            <a:off x="13014454" y="6929302"/>
            <a:ext cx="3884011" cy="2238054"/>
          </a:xfrm>
          <a:prstGeom prst="rect">
            <a:avLst/>
          </a:prstGeom>
        </p:spPr>
        <p:txBody>
          <a:bodyPr anchor="t" rtlCol="false" tIns="0" lIns="0" bIns="0" rIns="0">
            <a:spAutoFit/>
          </a:bodyPr>
          <a:lstStyle/>
          <a:p>
            <a:pPr algn="ctr">
              <a:lnSpc>
                <a:spcPts val="2578"/>
              </a:lnSpc>
            </a:pPr>
            <a:r>
              <a:rPr lang="en-US" sz="1968">
                <a:solidFill>
                  <a:srgbClr val="000000"/>
                </a:solidFill>
                <a:latin typeface="Dekko"/>
              </a:rPr>
              <a:t> Sensor DHT11 adalah sensor digital yang memberikan keluaran berupa nilai suhu dan kelembapan dalam bentuk sinyal digital, dan pada proyek ini  digunakan untuk mengukur suhu dan kelembapan lingkungan sekitar tanaman . </a:t>
            </a:r>
          </a:p>
        </p:txBody>
      </p:sp>
      <p:sp>
        <p:nvSpPr>
          <p:cNvPr name="TextBox 26" id="26"/>
          <p:cNvSpPr txBox="true"/>
          <p:nvPr/>
        </p:nvSpPr>
        <p:spPr>
          <a:xfrm rot="-453471">
            <a:off x="12731223" y="1955988"/>
            <a:ext cx="4243186" cy="935482"/>
          </a:xfrm>
          <a:prstGeom prst="rect">
            <a:avLst/>
          </a:prstGeom>
        </p:spPr>
        <p:txBody>
          <a:bodyPr anchor="t" rtlCol="false" tIns="0" lIns="0" bIns="0" rIns="0">
            <a:spAutoFit/>
          </a:bodyPr>
          <a:lstStyle/>
          <a:p>
            <a:pPr algn="ctr">
              <a:lnSpc>
                <a:spcPts val="2488"/>
              </a:lnSpc>
            </a:pPr>
            <a:r>
              <a:rPr lang="en-US" sz="1899">
                <a:solidFill>
                  <a:srgbClr val="000000"/>
                </a:solidFill>
                <a:latin typeface="Dekko"/>
              </a:rPr>
              <a:t>Menggunakan function I2C -&gt; memungkinkan komunikasi mikrokontroller master dan slave melalui protokol I2C.</a:t>
            </a:r>
          </a:p>
        </p:txBody>
      </p:sp>
      <p:sp>
        <p:nvSpPr>
          <p:cNvPr name="TextBox 27" id="27"/>
          <p:cNvSpPr txBox="true"/>
          <p:nvPr/>
        </p:nvSpPr>
        <p:spPr>
          <a:xfrm rot="0">
            <a:off x="6959316" y="353705"/>
            <a:ext cx="5160673" cy="919949"/>
          </a:xfrm>
          <a:prstGeom prst="rect">
            <a:avLst/>
          </a:prstGeom>
        </p:spPr>
        <p:txBody>
          <a:bodyPr anchor="t" rtlCol="false" tIns="0" lIns="0" bIns="0" rIns="0">
            <a:spAutoFit/>
          </a:bodyPr>
          <a:lstStyle/>
          <a:p>
            <a:pPr algn="ctr">
              <a:lnSpc>
                <a:spcPts val="7179"/>
              </a:lnSpc>
            </a:pPr>
            <a:r>
              <a:rPr lang="en-US" sz="5127">
                <a:solidFill>
                  <a:srgbClr val="000000"/>
                </a:solidFill>
                <a:latin typeface="Childos Arabic"/>
              </a:rPr>
              <a:t>Implementasi Modul</a:t>
            </a:r>
          </a:p>
        </p:txBody>
      </p:sp>
      <p:sp>
        <p:nvSpPr>
          <p:cNvPr name="TextBox 28" id="28"/>
          <p:cNvSpPr txBox="true"/>
          <p:nvPr/>
        </p:nvSpPr>
        <p:spPr>
          <a:xfrm rot="-454744">
            <a:off x="12891025" y="2869947"/>
            <a:ext cx="4319650" cy="2238070"/>
          </a:xfrm>
          <a:prstGeom prst="rect">
            <a:avLst/>
          </a:prstGeom>
        </p:spPr>
        <p:txBody>
          <a:bodyPr anchor="t" rtlCol="false" tIns="0" lIns="0" bIns="0" rIns="0">
            <a:spAutoFit/>
          </a:bodyPr>
          <a:lstStyle/>
          <a:p>
            <a:pPr algn="ctr">
              <a:lnSpc>
                <a:spcPts val="2998"/>
              </a:lnSpc>
            </a:pPr>
            <a:r>
              <a:rPr lang="en-US" sz="2141">
                <a:solidFill>
                  <a:srgbClr val="000000"/>
                </a:solidFill>
                <a:latin typeface="Dekko"/>
              </a:rPr>
              <a:t>I2C_init : mengatur alamat slave dan mengaktifkan modul I2C.</a:t>
            </a:r>
          </a:p>
          <a:p>
            <a:pPr algn="ctr">
              <a:lnSpc>
                <a:spcPts val="2998"/>
              </a:lnSpc>
            </a:pPr>
            <a:r>
              <a:rPr lang="en-US" sz="2141">
                <a:solidFill>
                  <a:srgbClr val="000000"/>
                </a:solidFill>
                <a:latin typeface="Dekko"/>
              </a:rPr>
              <a:t>I2C_listen : mendengarkan dan menerima data.</a:t>
            </a:r>
          </a:p>
          <a:p>
            <a:pPr algn="ctr">
              <a:lnSpc>
                <a:spcPts val="2998"/>
              </a:lnSpc>
            </a:pPr>
            <a:r>
              <a:rPr lang="en-US" sz="2141">
                <a:solidFill>
                  <a:srgbClr val="000000"/>
                </a:solidFill>
                <a:latin typeface="Dekko"/>
              </a:rPr>
              <a:t>I2C_read : menerima dan mengembalikan datanya.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grpSp>
        <p:nvGrpSpPr>
          <p:cNvPr name="Group 3" id="3"/>
          <p:cNvGrpSpPr/>
          <p:nvPr/>
        </p:nvGrpSpPr>
        <p:grpSpPr>
          <a:xfrm rot="0">
            <a:off x="2623420" y="8540370"/>
            <a:ext cx="15117116" cy="1435859"/>
            <a:chOff x="0" y="0"/>
            <a:chExt cx="3981463" cy="378169"/>
          </a:xfrm>
        </p:grpSpPr>
        <p:sp>
          <p:nvSpPr>
            <p:cNvPr name="Freeform 4" id="4"/>
            <p:cNvSpPr/>
            <p:nvPr/>
          </p:nvSpPr>
          <p:spPr>
            <a:xfrm flipH="false" flipV="false" rot="0">
              <a:off x="0" y="0"/>
              <a:ext cx="3981463" cy="378169"/>
            </a:xfrm>
            <a:custGeom>
              <a:avLst/>
              <a:gdLst/>
              <a:ahLst/>
              <a:cxnLst/>
              <a:rect r="r" b="b" t="t" l="l"/>
              <a:pathLst>
                <a:path h="378169" w="3981463">
                  <a:moveTo>
                    <a:pt x="26119" y="0"/>
                  </a:moveTo>
                  <a:lnTo>
                    <a:pt x="3955344" y="0"/>
                  </a:lnTo>
                  <a:cubicBezTo>
                    <a:pt x="3969769" y="0"/>
                    <a:pt x="3981463" y="11694"/>
                    <a:pt x="3981463" y="26119"/>
                  </a:cubicBezTo>
                  <a:lnTo>
                    <a:pt x="3981463" y="352050"/>
                  </a:lnTo>
                  <a:cubicBezTo>
                    <a:pt x="3981463" y="358977"/>
                    <a:pt x="3978711" y="365621"/>
                    <a:pt x="3973813" y="370519"/>
                  </a:cubicBezTo>
                  <a:cubicBezTo>
                    <a:pt x="3968915" y="375417"/>
                    <a:pt x="3962271" y="378169"/>
                    <a:pt x="3955344" y="378169"/>
                  </a:cubicBezTo>
                  <a:lnTo>
                    <a:pt x="26119" y="378169"/>
                  </a:lnTo>
                  <a:cubicBezTo>
                    <a:pt x="11694" y="378169"/>
                    <a:pt x="0" y="366475"/>
                    <a:pt x="0" y="352050"/>
                  </a:cubicBezTo>
                  <a:lnTo>
                    <a:pt x="0" y="26119"/>
                  </a:lnTo>
                  <a:cubicBezTo>
                    <a:pt x="0" y="11694"/>
                    <a:pt x="11694" y="0"/>
                    <a:pt x="26119" y="0"/>
                  </a:cubicBezTo>
                  <a:close/>
                </a:path>
              </a:pathLst>
            </a:custGeom>
            <a:solidFill>
              <a:srgbClr val="FFFFFF"/>
            </a:solidFill>
          </p:spPr>
        </p:sp>
        <p:sp>
          <p:nvSpPr>
            <p:cNvPr name="TextBox 5" id="5"/>
            <p:cNvSpPr txBox="true"/>
            <p:nvPr/>
          </p:nvSpPr>
          <p:spPr>
            <a:xfrm>
              <a:off x="0" y="-38100"/>
              <a:ext cx="3981463" cy="41626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49918" y="2007444"/>
            <a:ext cx="7684055" cy="5908104"/>
          </a:xfrm>
          <a:custGeom>
            <a:avLst/>
            <a:gdLst/>
            <a:ahLst/>
            <a:cxnLst/>
            <a:rect r="r" b="b" t="t" l="l"/>
            <a:pathLst>
              <a:path h="5908104" w="7684055">
                <a:moveTo>
                  <a:pt x="0" y="0"/>
                </a:moveTo>
                <a:lnTo>
                  <a:pt x="7684055" y="0"/>
                </a:lnTo>
                <a:lnTo>
                  <a:pt x="7684055" y="5908104"/>
                </a:lnTo>
                <a:lnTo>
                  <a:pt x="0" y="5908104"/>
                </a:lnTo>
                <a:lnTo>
                  <a:pt x="0" y="0"/>
                </a:lnTo>
                <a:close/>
              </a:path>
            </a:pathLst>
          </a:custGeom>
          <a:blipFill>
            <a:blip r:embed="rId3"/>
            <a:stretch>
              <a:fillRect l="-1938" t="0" r="-1938" b="0"/>
            </a:stretch>
          </a:blipFill>
        </p:spPr>
      </p:sp>
      <p:sp>
        <p:nvSpPr>
          <p:cNvPr name="Freeform 7" id="7"/>
          <p:cNvSpPr/>
          <p:nvPr/>
        </p:nvSpPr>
        <p:spPr>
          <a:xfrm flipH="false" flipV="false" rot="-6385">
            <a:off x="1214312" y="2008260"/>
            <a:ext cx="879086" cy="877590"/>
          </a:xfrm>
          <a:custGeom>
            <a:avLst/>
            <a:gdLst/>
            <a:ahLst/>
            <a:cxnLst/>
            <a:rect r="r" b="b" t="t" l="l"/>
            <a:pathLst>
              <a:path h="877590" w="879086">
                <a:moveTo>
                  <a:pt x="0" y="0"/>
                </a:moveTo>
                <a:lnTo>
                  <a:pt x="879086" y="0"/>
                </a:lnTo>
                <a:lnTo>
                  <a:pt x="879086" y="877590"/>
                </a:lnTo>
                <a:lnTo>
                  <a:pt x="0" y="877590"/>
                </a:lnTo>
                <a:lnTo>
                  <a:pt x="0" y="0"/>
                </a:lnTo>
                <a:close/>
              </a:path>
            </a:pathLst>
          </a:custGeom>
          <a:blipFill>
            <a:blip r:embed="rId4"/>
            <a:stretch>
              <a:fillRect l="0" t="0" r="0" b="0"/>
            </a:stretch>
          </a:blipFill>
        </p:spPr>
      </p:sp>
      <p:sp>
        <p:nvSpPr>
          <p:cNvPr name="TextBox 8" id="8"/>
          <p:cNvSpPr txBox="true"/>
          <p:nvPr/>
        </p:nvSpPr>
        <p:spPr>
          <a:xfrm rot="0">
            <a:off x="2346701" y="8393693"/>
            <a:ext cx="15670556" cy="1433939"/>
          </a:xfrm>
          <a:prstGeom prst="rect">
            <a:avLst/>
          </a:prstGeom>
        </p:spPr>
        <p:txBody>
          <a:bodyPr anchor="t" rtlCol="false" tIns="0" lIns="0" bIns="0" rIns="0">
            <a:spAutoFit/>
          </a:bodyPr>
          <a:lstStyle/>
          <a:p>
            <a:pPr algn="ctr">
              <a:lnSpc>
                <a:spcPts val="10477"/>
              </a:lnSpc>
              <a:spcBef>
                <a:spcPct val="0"/>
              </a:spcBef>
            </a:pPr>
            <a:r>
              <a:rPr lang="en-US" sz="7484">
                <a:solidFill>
                  <a:srgbClr val="000000"/>
                </a:solidFill>
                <a:latin typeface="Ballpoint"/>
              </a:rPr>
              <a:t>Pembagian Tugas dan Timeline Pengerjaan Proyek</a:t>
            </a:r>
          </a:p>
        </p:txBody>
      </p:sp>
      <p:sp>
        <p:nvSpPr>
          <p:cNvPr name="Freeform 9" id="9"/>
          <p:cNvSpPr/>
          <p:nvPr/>
        </p:nvSpPr>
        <p:spPr>
          <a:xfrm flipH="false" flipV="false" rot="131805">
            <a:off x="902291" y="8567743"/>
            <a:ext cx="1454665" cy="1381115"/>
          </a:xfrm>
          <a:custGeom>
            <a:avLst/>
            <a:gdLst/>
            <a:ahLst/>
            <a:cxnLst/>
            <a:rect r="r" b="b" t="t" l="l"/>
            <a:pathLst>
              <a:path h="1381115" w="1454665">
                <a:moveTo>
                  <a:pt x="0" y="0"/>
                </a:moveTo>
                <a:lnTo>
                  <a:pt x="1454666" y="0"/>
                </a:lnTo>
                <a:lnTo>
                  <a:pt x="1454666" y="1381114"/>
                </a:lnTo>
                <a:lnTo>
                  <a:pt x="0" y="1381114"/>
                </a:lnTo>
                <a:lnTo>
                  <a:pt x="0" y="0"/>
                </a:lnTo>
                <a:close/>
              </a:path>
            </a:pathLst>
          </a:custGeom>
          <a:blipFill>
            <a:blip r:embed="rId5"/>
            <a:stretch>
              <a:fillRect l="0" t="0" r="0" b="0"/>
            </a:stretch>
          </a:blipFill>
        </p:spPr>
      </p:sp>
      <p:sp>
        <p:nvSpPr>
          <p:cNvPr name="Freeform 10" id="10"/>
          <p:cNvSpPr/>
          <p:nvPr/>
        </p:nvSpPr>
        <p:spPr>
          <a:xfrm flipH="true" flipV="false" rot="1122612">
            <a:off x="3184900" y="-884045"/>
            <a:ext cx="5247851" cy="2366304"/>
          </a:xfrm>
          <a:custGeom>
            <a:avLst/>
            <a:gdLst/>
            <a:ahLst/>
            <a:cxnLst/>
            <a:rect r="r" b="b" t="t" l="l"/>
            <a:pathLst>
              <a:path h="2366304" w="5247851">
                <a:moveTo>
                  <a:pt x="5247851" y="0"/>
                </a:moveTo>
                <a:lnTo>
                  <a:pt x="0" y="0"/>
                </a:lnTo>
                <a:lnTo>
                  <a:pt x="0" y="2366303"/>
                </a:lnTo>
                <a:lnTo>
                  <a:pt x="5247851" y="2366303"/>
                </a:lnTo>
                <a:lnTo>
                  <a:pt x="52478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673618" y="1028700"/>
            <a:ext cx="9048045" cy="6615091"/>
          </a:xfrm>
          <a:custGeom>
            <a:avLst/>
            <a:gdLst/>
            <a:ahLst/>
            <a:cxnLst/>
            <a:rect r="r" b="b" t="t" l="l"/>
            <a:pathLst>
              <a:path h="6615091" w="9048045">
                <a:moveTo>
                  <a:pt x="0" y="0"/>
                </a:moveTo>
                <a:lnTo>
                  <a:pt x="9048045" y="0"/>
                </a:lnTo>
                <a:lnTo>
                  <a:pt x="9048045" y="6615091"/>
                </a:lnTo>
                <a:lnTo>
                  <a:pt x="0" y="6615091"/>
                </a:lnTo>
                <a:lnTo>
                  <a:pt x="0" y="0"/>
                </a:lnTo>
                <a:close/>
              </a:path>
            </a:pathLst>
          </a:custGeom>
          <a:blipFill>
            <a:blip r:embed="rId8"/>
            <a:stretch>
              <a:fillRect l="0" t="0" r="0" b="0"/>
            </a:stretch>
          </a:blipFill>
        </p:spPr>
      </p:sp>
      <p:sp>
        <p:nvSpPr>
          <p:cNvPr name="TextBox 12" id="12"/>
          <p:cNvSpPr txBox="true"/>
          <p:nvPr/>
        </p:nvSpPr>
        <p:spPr>
          <a:xfrm rot="30344">
            <a:off x="1541922" y="2963803"/>
            <a:ext cx="6205971" cy="4407018"/>
          </a:xfrm>
          <a:prstGeom prst="rect">
            <a:avLst/>
          </a:prstGeom>
        </p:spPr>
        <p:txBody>
          <a:bodyPr anchor="t" rtlCol="false" tIns="0" lIns="0" bIns="0" rIns="0">
            <a:spAutoFit/>
          </a:bodyPr>
          <a:lstStyle/>
          <a:p>
            <a:pPr algn="just">
              <a:lnSpc>
                <a:spcPts val="4369"/>
              </a:lnSpc>
            </a:pPr>
            <a:r>
              <a:rPr lang="en-US" sz="3335">
                <a:solidFill>
                  <a:srgbClr val="000000"/>
                </a:solidFill>
                <a:latin typeface="Dekko"/>
              </a:rPr>
              <a:t>a) Pengembangan program pada aplikasi : 23 - 24 Mei 2024</a:t>
            </a:r>
          </a:p>
          <a:p>
            <a:pPr algn="just">
              <a:lnSpc>
                <a:spcPts val="4369"/>
              </a:lnSpc>
            </a:pPr>
            <a:r>
              <a:rPr lang="en-US" sz="3335">
                <a:solidFill>
                  <a:srgbClr val="000000"/>
                </a:solidFill>
                <a:latin typeface="Dekko"/>
              </a:rPr>
              <a:t>b) Pengembangan rangkaian fisik :  25 -27 Mei 2024</a:t>
            </a:r>
          </a:p>
          <a:p>
            <a:pPr algn="just">
              <a:lnSpc>
                <a:spcPts val="4369"/>
              </a:lnSpc>
            </a:pPr>
            <a:r>
              <a:rPr lang="en-US" sz="3335">
                <a:solidFill>
                  <a:srgbClr val="000000"/>
                </a:solidFill>
                <a:latin typeface="Dekko"/>
              </a:rPr>
              <a:t>c) Proses integrasi dan testing program dan rangkaian : 27- 28 Mei 2024</a:t>
            </a:r>
          </a:p>
          <a:p>
            <a:pPr algn="just">
              <a:lnSpc>
                <a:spcPts val="4369"/>
              </a:lnSpc>
            </a:pPr>
            <a:r>
              <a:rPr lang="en-US" sz="3335">
                <a:solidFill>
                  <a:srgbClr val="000000"/>
                </a:solidFill>
                <a:latin typeface="Dekko"/>
              </a:rPr>
              <a:t>d) Hasil akhir (testing) :  28 Mei 2024</a:t>
            </a:r>
          </a:p>
        </p:txBody>
      </p:sp>
      <p:sp>
        <p:nvSpPr>
          <p:cNvPr name="TextBox 13" id="13"/>
          <p:cNvSpPr txBox="true"/>
          <p:nvPr/>
        </p:nvSpPr>
        <p:spPr>
          <a:xfrm rot="0">
            <a:off x="2094212" y="2028146"/>
            <a:ext cx="2453878" cy="896620"/>
          </a:xfrm>
          <a:prstGeom prst="rect">
            <a:avLst/>
          </a:prstGeom>
        </p:spPr>
        <p:txBody>
          <a:bodyPr anchor="t" rtlCol="false" tIns="0" lIns="0" bIns="0" rIns="0">
            <a:spAutoFit/>
          </a:bodyPr>
          <a:lstStyle/>
          <a:p>
            <a:pPr algn="ctr">
              <a:lnSpc>
                <a:spcPts val="7279"/>
              </a:lnSpc>
            </a:pPr>
            <a:r>
              <a:rPr lang="en-US" sz="5199">
                <a:solidFill>
                  <a:srgbClr val="000000"/>
                </a:solidFill>
                <a:latin typeface="Itim"/>
              </a:rPr>
              <a:t>Timeline</a:t>
            </a:r>
          </a:p>
        </p:txBody>
      </p:sp>
      <p:sp>
        <p:nvSpPr>
          <p:cNvPr name="TextBox 14" id="14"/>
          <p:cNvSpPr txBox="true"/>
          <p:nvPr/>
        </p:nvSpPr>
        <p:spPr>
          <a:xfrm rot="-888526">
            <a:off x="6512867" y="378610"/>
            <a:ext cx="1532692" cy="896620"/>
          </a:xfrm>
          <a:prstGeom prst="rect">
            <a:avLst/>
          </a:prstGeom>
        </p:spPr>
        <p:txBody>
          <a:bodyPr anchor="t" rtlCol="false" tIns="0" lIns="0" bIns="0" rIns="0">
            <a:spAutoFit/>
          </a:bodyPr>
          <a:lstStyle/>
          <a:p>
            <a:pPr algn="ctr">
              <a:lnSpc>
                <a:spcPts val="7279"/>
              </a:lnSpc>
            </a:pPr>
            <a:r>
              <a:rPr lang="en-US" sz="5199">
                <a:solidFill>
                  <a:srgbClr val="000000"/>
                </a:solidFill>
                <a:latin typeface="Itim"/>
              </a:rPr>
              <a:t>Roles</a:t>
            </a:r>
          </a:p>
        </p:txBody>
      </p:sp>
      <p:sp>
        <p:nvSpPr>
          <p:cNvPr name="TextBox 15" id="15"/>
          <p:cNvSpPr txBox="true"/>
          <p:nvPr/>
        </p:nvSpPr>
        <p:spPr>
          <a:xfrm rot="0">
            <a:off x="1165036" y="8384168"/>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grpSp>
        <p:nvGrpSpPr>
          <p:cNvPr name="Group 3" id="3"/>
          <p:cNvGrpSpPr/>
          <p:nvPr/>
        </p:nvGrpSpPr>
        <p:grpSpPr>
          <a:xfrm rot="0">
            <a:off x="597361" y="2772412"/>
            <a:ext cx="17262325" cy="7019595"/>
            <a:chOff x="0" y="0"/>
            <a:chExt cx="4546456" cy="1848782"/>
          </a:xfrm>
        </p:grpSpPr>
        <p:sp>
          <p:nvSpPr>
            <p:cNvPr name="Freeform 4" id="4"/>
            <p:cNvSpPr/>
            <p:nvPr/>
          </p:nvSpPr>
          <p:spPr>
            <a:xfrm flipH="false" flipV="false" rot="0">
              <a:off x="0" y="0"/>
              <a:ext cx="4546456" cy="1848782"/>
            </a:xfrm>
            <a:custGeom>
              <a:avLst/>
              <a:gdLst/>
              <a:ahLst/>
              <a:cxnLst/>
              <a:rect r="r" b="b" t="t" l="l"/>
              <a:pathLst>
                <a:path h="1848782" w="4546456">
                  <a:moveTo>
                    <a:pt x="22873" y="0"/>
                  </a:moveTo>
                  <a:lnTo>
                    <a:pt x="4523584" y="0"/>
                  </a:lnTo>
                  <a:cubicBezTo>
                    <a:pt x="4529649" y="0"/>
                    <a:pt x="4535467" y="2410"/>
                    <a:pt x="4539757" y="6699"/>
                  </a:cubicBezTo>
                  <a:cubicBezTo>
                    <a:pt x="4544046" y="10989"/>
                    <a:pt x="4546456" y="16807"/>
                    <a:pt x="4546456" y="22873"/>
                  </a:cubicBezTo>
                  <a:lnTo>
                    <a:pt x="4546456" y="1825909"/>
                  </a:lnTo>
                  <a:cubicBezTo>
                    <a:pt x="4546456" y="1831976"/>
                    <a:pt x="4544046" y="1837794"/>
                    <a:pt x="4539757" y="1842083"/>
                  </a:cubicBezTo>
                  <a:cubicBezTo>
                    <a:pt x="4535467" y="1846373"/>
                    <a:pt x="4529649" y="1848782"/>
                    <a:pt x="4523584" y="1848782"/>
                  </a:cubicBezTo>
                  <a:lnTo>
                    <a:pt x="22873" y="1848782"/>
                  </a:lnTo>
                  <a:cubicBezTo>
                    <a:pt x="16807" y="1848782"/>
                    <a:pt x="10989" y="1846373"/>
                    <a:pt x="6699" y="1842083"/>
                  </a:cubicBezTo>
                  <a:cubicBezTo>
                    <a:pt x="2410" y="1837794"/>
                    <a:pt x="0" y="1831976"/>
                    <a:pt x="0" y="1825909"/>
                  </a:cubicBezTo>
                  <a:lnTo>
                    <a:pt x="0" y="22873"/>
                  </a:lnTo>
                  <a:cubicBezTo>
                    <a:pt x="0" y="16807"/>
                    <a:pt x="2410" y="10989"/>
                    <a:pt x="6699" y="6699"/>
                  </a:cubicBezTo>
                  <a:cubicBezTo>
                    <a:pt x="10989" y="2410"/>
                    <a:pt x="16807" y="0"/>
                    <a:pt x="22873" y="0"/>
                  </a:cubicBezTo>
                  <a:close/>
                </a:path>
              </a:pathLst>
            </a:custGeom>
            <a:solidFill>
              <a:srgbClr val="FFFFFF"/>
            </a:solidFill>
          </p:spPr>
        </p:sp>
        <p:sp>
          <p:nvSpPr>
            <p:cNvPr name="TextBox 5" id="5"/>
            <p:cNvSpPr txBox="true"/>
            <p:nvPr/>
          </p:nvSpPr>
          <p:spPr>
            <a:xfrm>
              <a:off x="0" y="-38100"/>
              <a:ext cx="4546456" cy="188688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42579" y="2861801"/>
            <a:ext cx="736079" cy="734827"/>
          </a:xfrm>
          <a:custGeom>
            <a:avLst/>
            <a:gdLst/>
            <a:ahLst/>
            <a:cxnLst/>
            <a:rect r="r" b="b" t="t" l="l"/>
            <a:pathLst>
              <a:path h="734827" w="736079">
                <a:moveTo>
                  <a:pt x="0" y="0"/>
                </a:moveTo>
                <a:lnTo>
                  <a:pt x="736079" y="0"/>
                </a:lnTo>
                <a:lnTo>
                  <a:pt x="736079" y="734827"/>
                </a:lnTo>
                <a:lnTo>
                  <a:pt x="0" y="734827"/>
                </a:lnTo>
                <a:lnTo>
                  <a:pt x="0" y="0"/>
                </a:lnTo>
                <a:close/>
              </a:path>
            </a:pathLst>
          </a:custGeom>
          <a:blipFill>
            <a:blip r:embed="rId3"/>
            <a:stretch>
              <a:fillRect l="0" t="0" r="0" b="0"/>
            </a:stretch>
          </a:blipFill>
        </p:spPr>
      </p:sp>
      <p:sp>
        <p:nvSpPr>
          <p:cNvPr name="Freeform 7" id="7"/>
          <p:cNvSpPr/>
          <p:nvPr/>
        </p:nvSpPr>
        <p:spPr>
          <a:xfrm flipH="false" flipV="false" rot="0">
            <a:off x="16658913" y="481478"/>
            <a:ext cx="1200773" cy="2057400"/>
          </a:xfrm>
          <a:custGeom>
            <a:avLst/>
            <a:gdLst/>
            <a:ahLst/>
            <a:cxnLst/>
            <a:rect r="r" b="b" t="t" l="l"/>
            <a:pathLst>
              <a:path h="2057400" w="1200773">
                <a:moveTo>
                  <a:pt x="0" y="0"/>
                </a:moveTo>
                <a:lnTo>
                  <a:pt x="1200774" y="0"/>
                </a:lnTo>
                <a:lnTo>
                  <a:pt x="1200774"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79799" y="2976275"/>
            <a:ext cx="8488677" cy="6611870"/>
          </a:xfrm>
          <a:custGeom>
            <a:avLst/>
            <a:gdLst/>
            <a:ahLst/>
            <a:cxnLst/>
            <a:rect r="r" b="b" t="t" l="l"/>
            <a:pathLst>
              <a:path h="6611870" w="8488677">
                <a:moveTo>
                  <a:pt x="0" y="0"/>
                </a:moveTo>
                <a:lnTo>
                  <a:pt x="8488677" y="0"/>
                </a:lnTo>
                <a:lnTo>
                  <a:pt x="8488677" y="6611870"/>
                </a:lnTo>
                <a:lnTo>
                  <a:pt x="0" y="6611870"/>
                </a:lnTo>
                <a:lnTo>
                  <a:pt x="0" y="0"/>
                </a:lnTo>
                <a:close/>
              </a:path>
            </a:pathLst>
          </a:custGeom>
          <a:blipFill>
            <a:blip r:embed="rId6"/>
            <a:stretch>
              <a:fillRect l="0" t="0" r="0" b="0"/>
            </a:stretch>
          </a:blipFill>
        </p:spPr>
      </p:sp>
      <p:sp>
        <p:nvSpPr>
          <p:cNvPr name="TextBox 9" id="9"/>
          <p:cNvSpPr txBox="true"/>
          <p:nvPr/>
        </p:nvSpPr>
        <p:spPr>
          <a:xfrm rot="0">
            <a:off x="2053172" y="-392546"/>
            <a:ext cx="14181657" cy="2474622"/>
          </a:xfrm>
          <a:prstGeom prst="rect">
            <a:avLst/>
          </a:prstGeom>
        </p:spPr>
        <p:txBody>
          <a:bodyPr anchor="t" rtlCol="false" tIns="0" lIns="0" bIns="0" rIns="0">
            <a:spAutoFit/>
          </a:bodyPr>
          <a:lstStyle/>
          <a:p>
            <a:pPr algn="ctr">
              <a:lnSpc>
                <a:spcPts val="18208"/>
              </a:lnSpc>
              <a:spcBef>
                <a:spcPct val="0"/>
              </a:spcBef>
            </a:pPr>
            <a:r>
              <a:rPr lang="en-US" sz="13006">
                <a:solidFill>
                  <a:srgbClr val="000000"/>
                </a:solidFill>
                <a:latin typeface="Ballpoint"/>
              </a:rPr>
              <a:t>Pengimplementasian Proyek</a:t>
            </a:r>
          </a:p>
        </p:txBody>
      </p:sp>
      <p:sp>
        <p:nvSpPr>
          <p:cNvPr name="TextBox 10" id="10"/>
          <p:cNvSpPr txBox="true"/>
          <p:nvPr/>
        </p:nvSpPr>
        <p:spPr>
          <a:xfrm rot="0">
            <a:off x="6222857" y="1434774"/>
            <a:ext cx="5842287" cy="1142204"/>
          </a:xfrm>
          <a:prstGeom prst="rect">
            <a:avLst/>
          </a:prstGeom>
        </p:spPr>
        <p:txBody>
          <a:bodyPr anchor="t" rtlCol="false" tIns="0" lIns="0" bIns="0" rIns="0">
            <a:spAutoFit/>
          </a:bodyPr>
          <a:lstStyle/>
          <a:p>
            <a:pPr algn="ctr">
              <a:lnSpc>
                <a:spcPts val="8443"/>
              </a:lnSpc>
              <a:spcBef>
                <a:spcPct val="0"/>
              </a:spcBef>
            </a:pPr>
            <a:r>
              <a:rPr lang="en-US" sz="6031">
                <a:solidFill>
                  <a:srgbClr val="000000"/>
                </a:solidFill>
                <a:latin typeface="Ballpoint"/>
              </a:rPr>
              <a:t>A. Rangkaian Proteus</a:t>
            </a:r>
          </a:p>
        </p:txBody>
      </p:sp>
      <p:sp>
        <p:nvSpPr>
          <p:cNvPr name="TextBox 11" id="11"/>
          <p:cNvSpPr txBox="true"/>
          <p:nvPr/>
        </p:nvSpPr>
        <p:spPr>
          <a:xfrm rot="0">
            <a:off x="10492704" y="2866614"/>
            <a:ext cx="6572142" cy="842970"/>
          </a:xfrm>
          <a:prstGeom prst="rect">
            <a:avLst/>
          </a:prstGeom>
        </p:spPr>
        <p:txBody>
          <a:bodyPr anchor="t" rtlCol="false" tIns="0" lIns="0" bIns="0" rIns="0">
            <a:spAutoFit/>
          </a:bodyPr>
          <a:lstStyle/>
          <a:p>
            <a:pPr algn="ctr">
              <a:lnSpc>
                <a:spcPts val="6524"/>
              </a:lnSpc>
            </a:pPr>
            <a:r>
              <a:rPr lang="en-US" sz="4660">
                <a:solidFill>
                  <a:srgbClr val="000000"/>
                </a:solidFill>
                <a:latin typeface="Childos Arabic Bold"/>
              </a:rPr>
              <a:t>Komponen yang digunakan :</a:t>
            </a:r>
          </a:p>
        </p:txBody>
      </p:sp>
      <p:sp>
        <p:nvSpPr>
          <p:cNvPr name="TextBox 12" id="12"/>
          <p:cNvSpPr txBox="true"/>
          <p:nvPr/>
        </p:nvSpPr>
        <p:spPr>
          <a:xfrm rot="30344">
            <a:off x="10085398" y="3935949"/>
            <a:ext cx="7464362" cy="5260599"/>
          </a:xfrm>
          <a:prstGeom prst="rect">
            <a:avLst/>
          </a:prstGeom>
        </p:spPr>
        <p:txBody>
          <a:bodyPr anchor="t" rtlCol="false" tIns="0" lIns="0" bIns="0" rIns="0">
            <a:spAutoFit/>
          </a:bodyPr>
          <a:lstStyle/>
          <a:p>
            <a:pPr algn="just" marL="861618" indent="-430809" lvl="1">
              <a:lnSpc>
                <a:spcPts val="5227"/>
              </a:lnSpc>
              <a:buAutoNum type="arabicPeriod" startAt="1"/>
            </a:pPr>
            <a:r>
              <a:rPr lang="en-US" sz="3990">
                <a:solidFill>
                  <a:srgbClr val="000000"/>
                </a:solidFill>
                <a:latin typeface="Childos Arabic"/>
              </a:rPr>
              <a:t>Arduino Uno (ARD 1 - Master dan ARD 2- Slave)</a:t>
            </a:r>
          </a:p>
          <a:p>
            <a:pPr algn="just" marL="861618" indent="-430809" lvl="1">
              <a:lnSpc>
                <a:spcPts val="5227"/>
              </a:lnSpc>
              <a:buAutoNum type="arabicPeriod" startAt="1"/>
            </a:pPr>
            <a:r>
              <a:rPr lang="en-US" sz="3990">
                <a:solidFill>
                  <a:srgbClr val="000000"/>
                </a:solidFill>
                <a:latin typeface="Childos Arabic"/>
              </a:rPr>
              <a:t>DHT11</a:t>
            </a:r>
          </a:p>
          <a:p>
            <a:pPr algn="just" marL="861618" indent="-430809" lvl="1">
              <a:lnSpc>
                <a:spcPts val="5227"/>
              </a:lnSpc>
              <a:buAutoNum type="arabicPeriod" startAt="1"/>
            </a:pPr>
            <a:r>
              <a:rPr lang="en-US" sz="3990">
                <a:solidFill>
                  <a:srgbClr val="000000"/>
                </a:solidFill>
                <a:latin typeface="Childos Arabic"/>
              </a:rPr>
              <a:t>Relay (RLI)</a:t>
            </a:r>
          </a:p>
          <a:p>
            <a:pPr algn="just" marL="861618" indent="-430809" lvl="1">
              <a:lnSpc>
                <a:spcPts val="5227"/>
              </a:lnSpc>
              <a:buAutoNum type="arabicPeriod" startAt="1"/>
            </a:pPr>
            <a:r>
              <a:rPr lang="en-US" sz="3990">
                <a:solidFill>
                  <a:srgbClr val="000000"/>
                </a:solidFill>
                <a:latin typeface="Childos Arabic"/>
              </a:rPr>
              <a:t>LCD 16x2</a:t>
            </a:r>
          </a:p>
          <a:p>
            <a:pPr algn="just" marL="861618" indent="-430809" lvl="1">
              <a:lnSpc>
                <a:spcPts val="5227"/>
              </a:lnSpc>
              <a:buAutoNum type="arabicPeriod" startAt="1"/>
            </a:pPr>
            <a:r>
              <a:rPr lang="en-US" sz="3990">
                <a:solidFill>
                  <a:srgbClr val="000000"/>
                </a:solidFill>
                <a:latin typeface="Childos Arabic"/>
              </a:rPr>
              <a:t>Virtual Terminal</a:t>
            </a:r>
          </a:p>
          <a:p>
            <a:pPr algn="just" marL="861618" indent="-430809" lvl="1">
              <a:lnSpc>
                <a:spcPts val="5227"/>
              </a:lnSpc>
              <a:buAutoNum type="arabicPeriod" startAt="1"/>
            </a:pPr>
            <a:r>
              <a:rPr lang="en-US" sz="3990">
                <a:solidFill>
                  <a:srgbClr val="000000"/>
                </a:solidFill>
                <a:latin typeface="Childos Arabic"/>
              </a:rPr>
              <a:t>Resistor Pull-Up (R3 dan R4)</a:t>
            </a:r>
          </a:p>
          <a:p>
            <a:pPr algn="just" marL="861618" indent="-430809" lvl="1">
              <a:lnSpc>
                <a:spcPts val="5227"/>
              </a:lnSpc>
              <a:buAutoNum type="arabicPeriod" startAt="1"/>
            </a:pPr>
            <a:r>
              <a:rPr lang="en-US" sz="3990">
                <a:solidFill>
                  <a:srgbClr val="000000"/>
                </a:solidFill>
                <a:latin typeface="Childos Arabic"/>
              </a:rPr>
              <a:t>Water pump</a:t>
            </a:r>
          </a:p>
        </p:txBody>
      </p:sp>
      <p:sp>
        <p:nvSpPr>
          <p:cNvPr name="Freeform 13" id="13"/>
          <p:cNvSpPr/>
          <p:nvPr/>
        </p:nvSpPr>
        <p:spPr>
          <a:xfrm flipH="false" flipV="false" rot="131805">
            <a:off x="572571" y="508850"/>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7"/>
            <a:stretch>
              <a:fillRect l="0" t="0" r="0" b="0"/>
            </a:stretch>
          </a:blipFill>
        </p:spPr>
      </p:sp>
      <p:sp>
        <p:nvSpPr>
          <p:cNvPr name="TextBox 14" id="14"/>
          <p:cNvSpPr txBox="true"/>
          <p:nvPr/>
        </p:nvSpPr>
        <p:spPr>
          <a:xfrm rot="0">
            <a:off x="835315" y="315463"/>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grpSp>
        <p:nvGrpSpPr>
          <p:cNvPr name="Group 3" id="3"/>
          <p:cNvGrpSpPr/>
          <p:nvPr/>
        </p:nvGrpSpPr>
        <p:grpSpPr>
          <a:xfrm rot="0">
            <a:off x="360876" y="1028700"/>
            <a:ext cx="17687999" cy="8763307"/>
            <a:chOff x="0" y="0"/>
            <a:chExt cx="4658568" cy="2308032"/>
          </a:xfrm>
        </p:grpSpPr>
        <p:sp>
          <p:nvSpPr>
            <p:cNvPr name="Freeform 4" id="4"/>
            <p:cNvSpPr/>
            <p:nvPr/>
          </p:nvSpPr>
          <p:spPr>
            <a:xfrm flipH="false" flipV="false" rot="0">
              <a:off x="0" y="0"/>
              <a:ext cx="4658568" cy="2308032"/>
            </a:xfrm>
            <a:custGeom>
              <a:avLst/>
              <a:gdLst/>
              <a:ahLst/>
              <a:cxnLst/>
              <a:rect r="r" b="b" t="t" l="l"/>
              <a:pathLst>
                <a:path h="2308032" w="4658568">
                  <a:moveTo>
                    <a:pt x="22322" y="0"/>
                  </a:moveTo>
                  <a:lnTo>
                    <a:pt x="4636245" y="0"/>
                  </a:lnTo>
                  <a:cubicBezTo>
                    <a:pt x="4648574" y="0"/>
                    <a:pt x="4658568" y="9994"/>
                    <a:pt x="4658568" y="22322"/>
                  </a:cubicBezTo>
                  <a:lnTo>
                    <a:pt x="4658568" y="2285709"/>
                  </a:lnTo>
                  <a:cubicBezTo>
                    <a:pt x="4658568" y="2291630"/>
                    <a:pt x="4656216" y="2297307"/>
                    <a:pt x="4652030" y="2301494"/>
                  </a:cubicBezTo>
                  <a:cubicBezTo>
                    <a:pt x="4647843" y="2305680"/>
                    <a:pt x="4642165" y="2308032"/>
                    <a:pt x="4636245" y="2308032"/>
                  </a:cubicBezTo>
                  <a:lnTo>
                    <a:pt x="22322" y="2308032"/>
                  </a:lnTo>
                  <a:cubicBezTo>
                    <a:pt x="16402" y="2308032"/>
                    <a:pt x="10724" y="2305680"/>
                    <a:pt x="6538" y="2301494"/>
                  </a:cubicBezTo>
                  <a:cubicBezTo>
                    <a:pt x="2352" y="2297307"/>
                    <a:pt x="0" y="2291630"/>
                    <a:pt x="0" y="2285709"/>
                  </a:cubicBezTo>
                  <a:lnTo>
                    <a:pt x="0" y="22322"/>
                  </a:lnTo>
                  <a:cubicBezTo>
                    <a:pt x="0" y="16402"/>
                    <a:pt x="2352" y="10724"/>
                    <a:pt x="6538" y="6538"/>
                  </a:cubicBezTo>
                  <a:cubicBezTo>
                    <a:pt x="10724" y="2352"/>
                    <a:pt x="16402" y="0"/>
                    <a:pt x="22322" y="0"/>
                  </a:cubicBezTo>
                  <a:close/>
                </a:path>
              </a:pathLst>
            </a:custGeom>
            <a:solidFill>
              <a:srgbClr val="FFFFFF"/>
            </a:solidFill>
          </p:spPr>
        </p:sp>
        <p:sp>
          <p:nvSpPr>
            <p:cNvPr name="TextBox 5" id="5"/>
            <p:cNvSpPr txBox="true"/>
            <p:nvPr/>
          </p:nvSpPr>
          <p:spPr>
            <a:xfrm>
              <a:off x="0" y="-38100"/>
              <a:ext cx="4658568" cy="234613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7456534" y="9258300"/>
            <a:ext cx="736079" cy="734827"/>
          </a:xfrm>
          <a:custGeom>
            <a:avLst/>
            <a:gdLst/>
            <a:ahLst/>
            <a:cxnLst/>
            <a:rect r="r" b="b" t="t" l="l"/>
            <a:pathLst>
              <a:path h="734827" w="736079">
                <a:moveTo>
                  <a:pt x="0" y="0"/>
                </a:moveTo>
                <a:lnTo>
                  <a:pt x="736079" y="0"/>
                </a:lnTo>
                <a:lnTo>
                  <a:pt x="736079" y="734827"/>
                </a:lnTo>
                <a:lnTo>
                  <a:pt x="0" y="734827"/>
                </a:lnTo>
                <a:lnTo>
                  <a:pt x="0" y="0"/>
                </a:lnTo>
                <a:close/>
              </a:path>
            </a:pathLst>
          </a:custGeom>
          <a:blipFill>
            <a:blip r:embed="rId3"/>
            <a:stretch>
              <a:fillRect l="0" t="0" r="0" b="0"/>
            </a:stretch>
          </a:blipFill>
        </p:spPr>
      </p:sp>
      <p:grpSp>
        <p:nvGrpSpPr>
          <p:cNvPr name="Group 7" id="7"/>
          <p:cNvGrpSpPr/>
          <p:nvPr/>
        </p:nvGrpSpPr>
        <p:grpSpPr>
          <a:xfrm rot="0">
            <a:off x="668455" y="1602350"/>
            <a:ext cx="2520868" cy="1752597"/>
            <a:chOff x="0" y="0"/>
            <a:chExt cx="1169100" cy="812800"/>
          </a:xfrm>
        </p:grpSpPr>
        <p:sp>
          <p:nvSpPr>
            <p:cNvPr name="Freeform 8" id="8"/>
            <p:cNvSpPr/>
            <p:nvPr/>
          </p:nvSpPr>
          <p:spPr>
            <a:xfrm flipH="false" flipV="false" rot="0">
              <a:off x="0" y="0"/>
              <a:ext cx="1169100" cy="812800"/>
            </a:xfrm>
            <a:custGeom>
              <a:avLst/>
              <a:gdLst/>
              <a:ahLst/>
              <a:cxnLst/>
              <a:rect r="r" b="b" t="t" l="l"/>
              <a:pathLst>
                <a:path h="812800" w="1169100">
                  <a:moveTo>
                    <a:pt x="584550" y="0"/>
                  </a:moveTo>
                  <a:cubicBezTo>
                    <a:pt x="261712" y="0"/>
                    <a:pt x="0" y="181951"/>
                    <a:pt x="0" y="406400"/>
                  </a:cubicBezTo>
                  <a:cubicBezTo>
                    <a:pt x="0" y="630849"/>
                    <a:pt x="261712" y="812800"/>
                    <a:pt x="584550" y="812800"/>
                  </a:cubicBezTo>
                  <a:cubicBezTo>
                    <a:pt x="907388" y="812800"/>
                    <a:pt x="1169100" y="630849"/>
                    <a:pt x="1169100" y="406400"/>
                  </a:cubicBezTo>
                  <a:cubicBezTo>
                    <a:pt x="1169100" y="181951"/>
                    <a:pt x="907388" y="0"/>
                    <a:pt x="584550" y="0"/>
                  </a:cubicBezTo>
                  <a:close/>
                </a:path>
              </a:pathLst>
            </a:custGeom>
            <a:solidFill>
              <a:srgbClr val="F1C9D0"/>
            </a:solidFill>
          </p:spPr>
        </p:sp>
        <p:sp>
          <p:nvSpPr>
            <p:cNvPr name="TextBox 9" id="9"/>
            <p:cNvSpPr txBox="true"/>
            <p:nvPr/>
          </p:nvSpPr>
          <p:spPr>
            <a:xfrm>
              <a:off x="109603" y="38100"/>
              <a:ext cx="949894" cy="698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START</a:t>
              </a:r>
            </a:p>
          </p:txBody>
        </p:sp>
      </p:grpSp>
      <p:grpSp>
        <p:nvGrpSpPr>
          <p:cNvPr name="Group 10" id="10"/>
          <p:cNvGrpSpPr/>
          <p:nvPr/>
        </p:nvGrpSpPr>
        <p:grpSpPr>
          <a:xfrm rot="0">
            <a:off x="4046573" y="1707123"/>
            <a:ext cx="2980120" cy="1543050"/>
            <a:chOff x="0" y="0"/>
            <a:chExt cx="784888" cy="406400"/>
          </a:xfrm>
        </p:grpSpPr>
        <p:sp>
          <p:nvSpPr>
            <p:cNvPr name="Freeform 11" id="11"/>
            <p:cNvSpPr/>
            <p:nvPr/>
          </p:nvSpPr>
          <p:spPr>
            <a:xfrm flipH="false" flipV="false" rot="0">
              <a:off x="0" y="0"/>
              <a:ext cx="784888" cy="406400"/>
            </a:xfrm>
            <a:custGeom>
              <a:avLst/>
              <a:gdLst/>
              <a:ahLst/>
              <a:cxnLst/>
              <a:rect r="r" b="b" t="t" l="l"/>
              <a:pathLst>
                <a:path h="406400" w="784888">
                  <a:moveTo>
                    <a:pt x="132491" y="0"/>
                  </a:moveTo>
                  <a:lnTo>
                    <a:pt x="652397" y="0"/>
                  </a:lnTo>
                  <a:cubicBezTo>
                    <a:pt x="687536" y="0"/>
                    <a:pt x="721235" y="13959"/>
                    <a:pt x="746082" y="38806"/>
                  </a:cubicBezTo>
                  <a:cubicBezTo>
                    <a:pt x="770929" y="63652"/>
                    <a:pt x="784888" y="97352"/>
                    <a:pt x="784888" y="132491"/>
                  </a:cubicBezTo>
                  <a:lnTo>
                    <a:pt x="784888" y="273909"/>
                  </a:lnTo>
                  <a:cubicBezTo>
                    <a:pt x="784888" y="347082"/>
                    <a:pt x="725569" y="406400"/>
                    <a:pt x="652397" y="406400"/>
                  </a:cubicBezTo>
                  <a:lnTo>
                    <a:pt x="132491" y="406400"/>
                  </a:lnTo>
                  <a:cubicBezTo>
                    <a:pt x="59318" y="406400"/>
                    <a:pt x="0" y="347082"/>
                    <a:pt x="0" y="273909"/>
                  </a:cubicBezTo>
                  <a:lnTo>
                    <a:pt x="0" y="132491"/>
                  </a:lnTo>
                  <a:cubicBezTo>
                    <a:pt x="0" y="59318"/>
                    <a:pt x="59318" y="0"/>
                    <a:pt x="132491" y="0"/>
                  </a:cubicBezTo>
                  <a:close/>
                </a:path>
              </a:pathLst>
            </a:custGeom>
            <a:solidFill>
              <a:srgbClr val="9ED1F1"/>
            </a:solidFill>
          </p:spPr>
        </p:sp>
        <p:sp>
          <p:nvSpPr>
            <p:cNvPr name="TextBox 12" id="12"/>
            <p:cNvSpPr txBox="true"/>
            <p:nvPr/>
          </p:nvSpPr>
          <p:spPr>
            <a:xfrm>
              <a:off x="0" y="-38100"/>
              <a:ext cx="784888" cy="444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Inisialisasi UART</a:t>
              </a:r>
            </a:p>
          </p:txBody>
        </p:sp>
      </p:grpSp>
      <p:grpSp>
        <p:nvGrpSpPr>
          <p:cNvPr name="Group 13" id="13"/>
          <p:cNvGrpSpPr/>
          <p:nvPr/>
        </p:nvGrpSpPr>
        <p:grpSpPr>
          <a:xfrm rot="0">
            <a:off x="7547712" y="1726173"/>
            <a:ext cx="2907914" cy="1543050"/>
            <a:chOff x="0" y="0"/>
            <a:chExt cx="765870" cy="406400"/>
          </a:xfrm>
        </p:grpSpPr>
        <p:sp>
          <p:nvSpPr>
            <p:cNvPr name="Freeform 14" id="14"/>
            <p:cNvSpPr/>
            <p:nvPr/>
          </p:nvSpPr>
          <p:spPr>
            <a:xfrm flipH="false" flipV="false" rot="0">
              <a:off x="0" y="0"/>
              <a:ext cx="765870" cy="406400"/>
            </a:xfrm>
            <a:custGeom>
              <a:avLst/>
              <a:gdLst/>
              <a:ahLst/>
              <a:cxnLst/>
              <a:rect r="r" b="b" t="t" l="l"/>
              <a:pathLst>
                <a:path h="406400" w="765870">
                  <a:moveTo>
                    <a:pt x="135780" y="0"/>
                  </a:moveTo>
                  <a:lnTo>
                    <a:pt x="630090" y="0"/>
                  </a:lnTo>
                  <a:cubicBezTo>
                    <a:pt x="705079" y="0"/>
                    <a:pt x="765870" y="60791"/>
                    <a:pt x="765870" y="135780"/>
                  </a:cubicBezTo>
                  <a:lnTo>
                    <a:pt x="765870" y="270620"/>
                  </a:lnTo>
                  <a:cubicBezTo>
                    <a:pt x="765870" y="345609"/>
                    <a:pt x="705079" y="406400"/>
                    <a:pt x="630090" y="406400"/>
                  </a:cubicBezTo>
                  <a:lnTo>
                    <a:pt x="135780" y="406400"/>
                  </a:lnTo>
                  <a:cubicBezTo>
                    <a:pt x="60791" y="406400"/>
                    <a:pt x="0" y="345609"/>
                    <a:pt x="0" y="270620"/>
                  </a:cubicBezTo>
                  <a:lnTo>
                    <a:pt x="0" y="135780"/>
                  </a:lnTo>
                  <a:cubicBezTo>
                    <a:pt x="0" y="60791"/>
                    <a:pt x="60791" y="0"/>
                    <a:pt x="135780" y="0"/>
                  </a:cubicBezTo>
                  <a:close/>
                </a:path>
              </a:pathLst>
            </a:custGeom>
            <a:solidFill>
              <a:srgbClr val="9ED1F1"/>
            </a:solidFill>
          </p:spPr>
        </p:sp>
        <p:sp>
          <p:nvSpPr>
            <p:cNvPr name="TextBox 15" id="15"/>
            <p:cNvSpPr txBox="true"/>
            <p:nvPr/>
          </p:nvSpPr>
          <p:spPr>
            <a:xfrm>
              <a:off x="0" y="-38100"/>
              <a:ext cx="765870" cy="444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Inisialisasi DHT11</a:t>
              </a:r>
            </a:p>
          </p:txBody>
        </p:sp>
      </p:grpSp>
      <p:grpSp>
        <p:nvGrpSpPr>
          <p:cNvPr name="Group 16" id="16"/>
          <p:cNvGrpSpPr/>
          <p:nvPr/>
        </p:nvGrpSpPr>
        <p:grpSpPr>
          <a:xfrm rot="0">
            <a:off x="10949549" y="1688073"/>
            <a:ext cx="2907914" cy="1543050"/>
            <a:chOff x="0" y="0"/>
            <a:chExt cx="765870" cy="406400"/>
          </a:xfrm>
        </p:grpSpPr>
        <p:sp>
          <p:nvSpPr>
            <p:cNvPr name="Freeform 17" id="17"/>
            <p:cNvSpPr/>
            <p:nvPr/>
          </p:nvSpPr>
          <p:spPr>
            <a:xfrm flipH="false" flipV="false" rot="0">
              <a:off x="0" y="0"/>
              <a:ext cx="765870" cy="406400"/>
            </a:xfrm>
            <a:custGeom>
              <a:avLst/>
              <a:gdLst/>
              <a:ahLst/>
              <a:cxnLst/>
              <a:rect r="r" b="b" t="t" l="l"/>
              <a:pathLst>
                <a:path h="406400" w="765870">
                  <a:moveTo>
                    <a:pt x="135780" y="0"/>
                  </a:moveTo>
                  <a:lnTo>
                    <a:pt x="630090" y="0"/>
                  </a:lnTo>
                  <a:cubicBezTo>
                    <a:pt x="705079" y="0"/>
                    <a:pt x="765870" y="60791"/>
                    <a:pt x="765870" y="135780"/>
                  </a:cubicBezTo>
                  <a:lnTo>
                    <a:pt x="765870" y="270620"/>
                  </a:lnTo>
                  <a:cubicBezTo>
                    <a:pt x="765870" y="345609"/>
                    <a:pt x="705079" y="406400"/>
                    <a:pt x="630090" y="406400"/>
                  </a:cubicBezTo>
                  <a:lnTo>
                    <a:pt x="135780" y="406400"/>
                  </a:lnTo>
                  <a:cubicBezTo>
                    <a:pt x="60791" y="406400"/>
                    <a:pt x="0" y="345609"/>
                    <a:pt x="0" y="270620"/>
                  </a:cubicBezTo>
                  <a:lnTo>
                    <a:pt x="0" y="135780"/>
                  </a:lnTo>
                  <a:cubicBezTo>
                    <a:pt x="0" y="60791"/>
                    <a:pt x="60791" y="0"/>
                    <a:pt x="135780" y="0"/>
                  </a:cubicBezTo>
                  <a:close/>
                </a:path>
              </a:pathLst>
            </a:custGeom>
            <a:solidFill>
              <a:srgbClr val="9ED1F1"/>
            </a:solidFill>
          </p:spPr>
        </p:sp>
        <p:sp>
          <p:nvSpPr>
            <p:cNvPr name="TextBox 18" id="18"/>
            <p:cNvSpPr txBox="true"/>
            <p:nvPr/>
          </p:nvSpPr>
          <p:spPr>
            <a:xfrm>
              <a:off x="0" y="-38100"/>
              <a:ext cx="765870" cy="444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Baca Sensor DHT11</a:t>
              </a:r>
            </a:p>
          </p:txBody>
        </p:sp>
      </p:grpSp>
      <p:grpSp>
        <p:nvGrpSpPr>
          <p:cNvPr name="Group 19" id="19"/>
          <p:cNvGrpSpPr/>
          <p:nvPr/>
        </p:nvGrpSpPr>
        <p:grpSpPr>
          <a:xfrm rot="0">
            <a:off x="14486113" y="1726173"/>
            <a:ext cx="2907914" cy="1543050"/>
            <a:chOff x="0" y="0"/>
            <a:chExt cx="765870" cy="406400"/>
          </a:xfrm>
        </p:grpSpPr>
        <p:sp>
          <p:nvSpPr>
            <p:cNvPr name="Freeform 20" id="20"/>
            <p:cNvSpPr/>
            <p:nvPr/>
          </p:nvSpPr>
          <p:spPr>
            <a:xfrm flipH="false" flipV="false" rot="0">
              <a:off x="0" y="0"/>
              <a:ext cx="765870" cy="406400"/>
            </a:xfrm>
            <a:custGeom>
              <a:avLst/>
              <a:gdLst/>
              <a:ahLst/>
              <a:cxnLst/>
              <a:rect r="r" b="b" t="t" l="l"/>
              <a:pathLst>
                <a:path h="406400" w="765870">
                  <a:moveTo>
                    <a:pt x="135780" y="0"/>
                  </a:moveTo>
                  <a:lnTo>
                    <a:pt x="630090" y="0"/>
                  </a:lnTo>
                  <a:cubicBezTo>
                    <a:pt x="705079" y="0"/>
                    <a:pt x="765870" y="60791"/>
                    <a:pt x="765870" y="135780"/>
                  </a:cubicBezTo>
                  <a:lnTo>
                    <a:pt x="765870" y="270620"/>
                  </a:lnTo>
                  <a:cubicBezTo>
                    <a:pt x="765870" y="345609"/>
                    <a:pt x="705079" y="406400"/>
                    <a:pt x="630090" y="406400"/>
                  </a:cubicBezTo>
                  <a:lnTo>
                    <a:pt x="135780" y="406400"/>
                  </a:lnTo>
                  <a:cubicBezTo>
                    <a:pt x="60791" y="406400"/>
                    <a:pt x="0" y="345609"/>
                    <a:pt x="0" y="270620"/>
                  </a:cubicBezTo>
                  <a:lnTo>
                    <a:pt x="0" y="135780"/>
                  </a:lnTo>
                  <a:cubicBezTo>
                    <a:pt x="0" y="60791"/>
                    <a:pt x="60791" y="0"/>
                    <a:pt x="135780" y="0"/>
                  </a:cubicBezTo>
                  <a:close/>
                </a:path>
              </a:pathLst>
            </a:custGeom>
            <a:solidFill>
              <a:srgbClr val="9ED1F1"/>
            </a:solidFill>
          </p:spPr>
        </p:sp>
        <p:sp>
          <p:nvSpPr>
            <p:cNvPr name="TextBox 21" id="21"/>
            <p:cNvSpPr txBox="true"/>
            <p:nvPr/>
          </p:nvSpPr>
          <p:spPr>
            <a:xfrm>
              <a:off x="0" y="-38100"/>
              <a:ext cx="765870" cy="444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Mengirim data kelembaban melalui UART</a:t>
              </a:r>
            </a:p>
          </p:txBody>
        </p:sp>
      </p:grpSp>
      <p:grpSp>
        <p:nvGrpSpPr>
          <p:cNvPr name="Group 22" id="22"/>
          <p:cNvGrpSpPr/>
          <p:nvPr/>
        </p:nvGrpSpPr>
        <p:grpSpPr>
          <a:xfrm rot="0">
            <a:off x="14423607" y="4264339"/>
            <a:ext cx="3032927" cy="1865434"/>
            <a:chOff x="0" y="0"/>
            <a:chExt cx="1046842" cy="643871"/>
          </a:xfrm>
        </p:grpSpPr>
        <p:sp>
          <p:nvSpPr>
            <p:cNvPr name="Freeform 23" id="23"/>
            <p:cNvSpPr/>
            <p:nvPr/>
          </p:nvSpPr>
          <p:spPr>
            <a:xfrm flipH="false" flipV="false" rot="0">
              <a:off x="0" y="0"/>
              <a:ext cx="1046842" cy="643871"/>
            </a:xfrm>
            <a:custGeom>
              <a:avLst/>
              <a:gdLst/>
              <a:ahLst/>
              <a:cxnLst/>
              <a:rect r="r" b="b" t="t" l="l"/>
              <a:pathLst>
                <a:path h="643871" w="1046842">
                  <a:moveTo>
                    <a:pt x="523421" y="0"/>
                  </a:moveTo>
                  <a:lnTo>
                    <a:pt x="1046842" y="321936"/>
                  </a:lnTo>
                  <a:lnTo>
                    <a:pt x="523421" y="643871"/>
                  </a:lnTo>
                  <a:lnTo>
                    <a:pt x="0" y="321936"/>
                  </a:lnTo>
                  <a:lnTo>
                    <a:pt x="523421" y="0"/>
                  </a:lnTo>
                  <a:close/>
                </a:path>
              </a:pathLst>
            </a:custGeom>
            <a:solidFill>
              <a:srgbClr val="AEE6A7"/>
            </a:solidFill>
          </p:spPr>
        </p:sp>
        <p:sp>
          <p:nvSpPr>
            <p:cNvPr name="TextBox 24" id="24"/>
            <p:cNvSpPr txBox="true"/>
            <p:nvPr/>
          </p:nvSpPr>
          <p:spPr>
            <a:xfrm>
              <a:off x="179926" y="72565"/>
              <a:ext cx="686990" cy="460641"/>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Kelembaban &lt; 50 ?</a:t>
              </a:r>
            </a:p>
          </p:txBody>
        </p:sp>
      </p:grpSp>
      <p:grpSp>
        <p:nvGrpSpPr>
          <p:cNvPr name="Group 25" id="25"/>
          <p:cNvGrpSpPr/>
          <p:nvPr/>
        </p:nvGrpSpPr>
        <p:grpSpPr>
          <a:xfrm rot="0">
            <a:off x="9912462" y="4414556"/>
            <a:ext cx="3619889" cy="1565000"/>
            <a:chOff x="0" y="0"/>
            <a:chExt cx="1093079" cy="472575"/>
          </a:xfrm>
        </p:grpSpPr>
        <p:sp>
          <p:nvSpPr>
            <p:cNvPr name="Freeform 26" id="26"/>
            <p:cNvSpPr/>
            <p:nvPr/>
          </p:nvSpPr>
          <p:spPr>
            <a:xfrm flipH="false" flipV="false" rot="0">
              <a:off x="0" y="0"/>
              <a:ext cx="1093079" cy="472575"/>
            </a:xfrm>
            <a:custGeom>
              <a:avLst/>
              <a:gdLst/>
              <a:ahLst/>
              <a:cxnLst/>
              <a:rect r="r" b="b" t="t" l="l"/>
              <a:pathLst>
                <a:path h="472575" w="1093079">
                  <a:moveTo>
                    <a:pt x="203200" y="0"/>
                  </a:moveTo>
                  <a:lnTo>
                    <a:pt x="1093079" y="0"/>
                  </a:lnTo>
                  <a:lnTo>
                    <a:pt x="889879" y="472575"/>
                  </a:lnTo>
                  <a:lnTo>
                    <a:pt x="0" y="472575"/>
                  </a:lnTo>
                  <a:lnTo>
                    <a:pt x="203200" y="0"/>
                  </a:lnTo>
                  <a:close/>
                </a:path>
              </a:pathLst>
            </a:custGeom>
            <a:solidFill>
              <a:srgbClr val="D5AADF"/>
            </a:solidFill>
          </p:spPr>
        </p:sp>
        <p:sp>
          <p:nvSpPr>
            <p:cNvPr name="TextBox 27" id="27"/>
            <p:cNvSpPr txBox="true"/>
            <p:nvPr/>
          </p:nvSpPr>
          <p:spPr>
            <a:xfrm>
              <a:off x="101600" y="-38100"/>
              <a:ext cx="889879" cy="510675"/>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Relay dinyalakan</a:t>
              </a:r>
            </a:p>
          </p:txBody>
        </p:sp>
      </p:grpSp>
      <p:sp>
        <p:nvSpPr>
          <p:cNvPr name="TextBox 28" id="28"/>
          <p:cNvSpPr txBox="true"/>
          <p:nvPr/>
        </p:nvSpPr>
        <p:spPr>
          <a:xfrm rot="0">
            <a:off x="-490063" y="-113504"/>
            <a:ext cx="9073271" cy="1142204"/>
          </a:xfrm>
          <a:prstGeom prst="rect">
            <a:avLst/>
          </a:prstGeom>
        </p:spPr>
        <p:txBody>
          <a:bodyPr anchor="t" rtlCol="false" tIns="0" lIns="0" bIns="0" rIns="0">
            <a:spAutoFit/>
          </a:bodyPr>
          <a:lstStyle/>
          <a:p>
            <a:pPr algn="ctr">
              <a:lnSpc>
                <a:spcPts val="8443"/>
              </a:lnSpc>
              <a:spcBef>
                <a:spcPct val="0"/>
              </a:spcBef>
            </a:pPr>
            <a:r>
              <a:rPr lang="en-US" sz="6031">
                <a:solidFill>
                  <a:srgbClr val="000000"/>
                </a:solidFill>
                <a:latin typeface="Ballpoint"/>
              </a:rPr>
              <a:t>B. Alur Kerja Alat (flowchart)</a:t>
            </a:r>
          </a:p>
        </p:txBody>
      </p:sp>
      <p:grpSp>
        <p:nvGrpSpPr>
          <p:cNvPr name="Group 29" id="29"/>
          <p:cNvGrpSpPr/>
          <p:nvPr/>
        </p:nvGrpSpPr>
        <p:grpSpPr>
          <a:xfrm rot="0">
            <a:off x="9575999" y="6768374"/>
            <a:ext cx="3619889" cy="1565000"/>
            <a:chOff x="0" y="0"/>
            <a:chExt cx="1093079" cy="472575"/>
          </a:xfrm>
        </p:grpSpPr>
        <p:sp>
          <p:nvSpPr>
            <p:cNvPr name="Freeform 30" id="30"/>
            <p:cNvSpPr/>
            <p:nvPr/>
          </p:nvSpPr>
          <p:spPr>
            <a:xfrm flipH="false" flipV="false" rot="0">
              <a:off x="0" y="0"/>
              <a:ext cx="1093079" cy="472575"/>
            </a:xfrm>
            <a:custGeom>
              <a:avLst/>
              <a:gdLst/>
              <a:ahLst/>
              <a:cxnLst/>
              <a:rect r="r" b="b" t="t" l="l"/>
              <a:pathLst>
                <a:path h="472575" w="1093079">
                  <a:moveTo>
                    <a:pt x="203200" y="0"/>
                  </a:moveTo>
                  <a:lnTo>
                    <a:pt x="1093079" y="0"/>
                  </a:lnTo>
                  <a:lnTo>
                    <a:pt x="889879" y="472575"/>
                  </a:lnTo>
                  <a:lnTo>
                    <a:pt x="0" y="472575"/>
                  </a:lnTo>
                  <a:lnTo>
                    <a:pt x="203200" y="0"/>
                  </a:lnTo>
                  <a:close/>
                </a:path>
              </a:pathLst>
            </a:custGeom>
            <a:solidFill>
              <a:srgbClr val="D5AADF"/>
            </a:solidFill>
          </p:spPr>
        </p:sp>
        <p:sp>
          <p:nvSpPr>
            <p:cNvPr name="TextBox 31" id="31"/>
            <p:cNvSpPr txBox="true"/>
            <p:nvPr/>
          </p:nvSpPr>
          <p:spPr>
            <a:xfrm>
              <a:off x="101600" y="-38100"/>
              <a:ext cx="889879" cy="510675"/>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Relay menyala sesuai timer</a:t>
              </a:r>
            </a:p>
          </p:txBody>
        </p:sp>
      </p:grpSp>
      <p:grpSp>
        <p:nvGrpSpPr>
          <p:cNvPr name="Group 32" id="32"/>
          <p:cNvGrpSpPr/>
          <p:nvPr/>
        </p:nvGrpSpPr>
        <p:grpSpPr>
          <a:xfrm rot="0">
            <a:off x="5631957" y="4414556"/>
            <a:ext cx="3073454" cy="1590347"/>
            <a:chOff x="0" y="0"/>
            <a:chExt cx="809469" cy="418857"/>
          </a:xfrm>
        </p:grpSpPr>
        <p:sp>
          <p:nvSpPr>
            <p:cNvPr name="Freeform 33" id="33"/>
            <p:cNvSpPr/>
            <p:nvPr/>
          </p:nvSpPr>
          <p:spPr>
            <a:xfrm flipH="false" flipV="false" rot="0">
              <a:off x="0" y="0"/>
              <a:ext cx="809469" cy="418857"/>
            </a:xfrm>
            <a:custGeom>
              <a:avLst/>
              <a:gdLst/>
              <a:ahLst/>
              <a:cxnLst/>
              <a:rect r="r" b="b" t="t" l="l"/>
              <a:pathLst>
                <a:path h="418857" w="809469">
                  <a:moveTo>
                    <a:pt x="128467" y="0"/>
                  </a:moveTo>
                  <a:lnTo>
                    <a:pt x="681002" y="0"/>
                  </a:lnTo>
                  <a:cubicBezTo>
                    <a:pt x="751953" y="0"/>
                    <a:pt x="809469" y="57517"/>
                    <a:pt x="809469" y="128467"/>
                  </a:cubicBezTo>
                  <a:lnTo>
                    <a:pt x="809469" y="290390"/>
                  </a:lnTo>
                  <a:cubicBezTo>
                    <a:pt x="809469" y="361340"/>
                    <a:pt x="751953" y="418857"/>
                    <a:pt x="681002" y="418857"/>
                  </a:cubicBezTo>
                  <a:lnTo>
                    <a:pt x="128467" y="418857"/>
                  </a:lnTo>
                  <a:cubicBezTo>
                    <a:pt x="57517" y="418857"/>
                    <a:pt x="0" y="361340"/>
                    <a:pt x="0" y="290390"/>
                  </a:cubicBezTo>
                  <a:lnTo>
                    <a:pt x="0" y="128467"/>
                  </a:lnTo>
                  <a:cubicBezTo>
                    <a:pt x="0" y="57517"/>
                    <a:pt x="57517" y="0"/>
                    <a:pt x="128467" y="0"/>
                  </a:cubicBezTo>
                  <a:close/>
                </a:path>
              </a:pathLst>
            </a:custGeom>
            <a:solidFill>
              <a:srgbClr val="9ED1F1"/>
            </a:solidFill>
          </p:spPr>
        </p:sp>
        <p:sp>
          <p:nvSpPr>
            <p:cNvPr name="TextBox 34" id="34"/>
            <p:cNvSpPr txBox="true"/>
            <p:nvPr/>
          </p:nvSpPr>
          <p:spPr>
            <a:xfrm>
              <a:off x="0" y="-38100"/>
              <a:ext cx="809469" cy="456957"/>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Aktifkan Water Pump dan Motor DC untuk menyiram tanaman</a:t>
              </a:r>
            </a:p>
          </p:txBody>
        </p:sp>
      </p:grpSp>
      <p:grpSp>
        <p:nvGrpSpPr>
          <p:cNvPr name="Group 35" id="35"/>
          <p:cNvGrpSpPr/>
          <p:nvPr/>
        </p:nvGrpSpPr>
        <p:grpSpPr>
          <a:xfrm rot="0">
            <a:off x="5536633" y="6743027"/>
            <a:ext cx="3073454" cy="1590347"/>
            <a:chOff x="0" y="0"/>
            <a:chExt cx="809469" cy="418857"/>
          </a:xfrm>
        </p:grpSpPr>
        <p:sp>
          <p:nvSpPr>
            <p:cNvPr name="Freeform 36" id="36"/>
            <p:cNvSpPr/>
            <p:nvPr/>
          </p:nvSpPr>
          <p:spPr>
            <a:xfrm flipH="false" flipV="false" rot="0">
              <a:off x="0" y="0"/>
              <a:ext cx="809469" cy="418857"/>
            </a:xfrm>
            <a:custGeom>
              <a:avLst/>
              <a:gdLst/>
              <a:ahLst/>
              <a:cxnLst/>
              <a:rect r="r" b="b" t="t" l="l"/>
              <a:pathLst>
                <a:path h="418857" w="809469">
                  <a:moveTo>
                    <a:pt x="128467" y="0"/>
                  </a:moveTo>
                  <a:lnTo>
                    <a:pt x="681002" y="0"/>
                  </a:lnTo>
                  <a:cubicBezTo>
                    <a:pt x="751953" y="0"/>
                    <a:pt x="809469" y="57517"/>
                    <a:pt x="809469" y="128467"/>
                  </a:cubicBezTo>
                  <a:lnTo>
                    <a:pt x="809469" y="290390"/>
                  </a:lnTo>
                  <a:cubicBezTo>
                    <a:pt x="809469" y="361340"/>
                    <a:pt x="751953" y="418857"/>
                    <a:pt x="681002" y="418857"/>
                  </a:cubicBezTo>
                  <a:lnTo>
                    <a:pt x="128467" y="418857"/>
                  </a:lnTo>
                  <a:cubicBezTo>
                    <a:pt x="57517" y="418857"/>
                    <a:pt x="0" y="361340"/>
                    <a:pt x="0" y="290390"/>
                  </a:cubicBezTo>
                  <a:lnTo>
                    <a:pt x="0" y="128467"/>
                  </a:lnTo>
                  <a:cubicBezTo>
                    <a:pt x="0" y="57517"/>
                    <a:pt x="57517" y="0"/>
                    <a:pt x="128467" y="0"/>
                  </a:cubicBezTo>
                  <a:close/>
                </a:path>
              </a:pathLst>
            </a:custGeom>
            <a:solidFill>
              <a:srgbClr val="9ED1F1"/>
            </a:solidFill>
          </p:spPr>
        </p:sp>
        <p:sp>
          <p:nvSpPr>
            <p:cNvPr name="TextBox 37" id="37"/>
            <p:cNvSpPr txBox="true"/>
            <p:nvPr/>
          </p:nvSpPr>
          <p:spPr>
            <a:xfrm>
              <a:off x="0" y="-38100"/>
              <a:ext cx="809469" cy="456957"/>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Delay selama waktu penyiraman menggunakan Timer</a:t>
              </a:r>
            </a:p>
          </p:txBody>
        </p:sp>
      </p:grpSp>
      <p:grpSp>
        <p:nvGrpSpPr>
          <p:cNvPr name="Group 38" id="38"/>
          <p:cNvGrpSpPr/>
          <p:nvPr/>
        </p:nvGrpSpPr>
        <p:grpSpPr>
          <a:xfrm rot="0">
            <a:off x="1835052" y="5768556"/>
            <a:ext cx="2235169" cy="1228817"/>
            <a:chOff x="0" y="0"/>
            <a:chExt cx="588687" cy="323639"/>
          </a:xfrm>
        </p:grpSpPr>
        <p:sp>
          <p:nvSpPr>
            <p:cNvPr name="Freeform 39" id="39"/>
            <p:cNvSpPr/>
            <p:nvPr/>
          </p:nvSpPr>
          <p:spPr>
            <a:xfrm flipH="false" flipV="false" rot="0">
              <a:off x="0" y="0"/>
              <a:ext cx="588687" cy="323639"/>
            </a:xfrm>
            <a:custGeom>
              <a:avLst/>
              <a:gdLst/>
              <a:ahLst/>
              <a:cxnLst/>
              <a:rect r="r" b="b" t="t" l="l"/>
              <a:pathLst>
                <a:path h="323639" w="588687">
                  <a:moveTo>
                    <a:pt x="161820" y="0"/>
                  </a:moveTo>
                  <a:lnTo>
                    <a:pt x="426867" y="0"/>
                  </a:lnTo>
                  <a:cubicBezTo>
                    <a:pt x="469784" y="0"/>
                    <a:pt x="510944" y="17049"/>
                    <a:pt x="541291" y="47396"/>
                  </a:cubicBezTo>
                  <a:cubicBezTo>
                    <a:pt x="571638" y="77743"/>
                    <a:pt x="588687" y="118902"/>
                    <a:pt x="588687" y="161820"/>
                  </a:cubicBezTo>
                  <a:lnTo>
                    <a:pt x="588687" y="161820"/>
                  </a:lnTo>
                  <a:cubicBezTo>
                    <a:pt x="588687" y="204737"/>
                    <a:pt x="571638" y="245896"/>
                    <a:pt x="541291" y="276243"/>
                  </a:cubicBezTo>
                  <a:cubicBezTo>
                    <a:pt x="510944" y="306590"/>
                    <a:pt x="469784" y="323639"/>
                    <a:pt x="426867" y="323639"/>
                  </a:cubicBezTo>
                  <a:lnTo>
                    <a:pt x="161820" y="323639"/>
                  </a:lnTo>
                  <a:cubicBezTo>
                    <a:pt x="118902" y="323639"/>
                    <a:pt x="77743" y="306590"/>
                    <a:pt x="47396" y="276243"/>
                  </a:cubicBezTo>
                  <a:cubicBezTo>
                    <a:pt x="17049" y="245896"/>
                    <a:pt x="0" y="204737"/>
                    <a:pt x="0" y="161820"/>
                  </a:cubicBezTo>
                  <a:lnTo>
                    <a:pt x="0" y="161820"/>
                  </a:lnTo>
                  <a:cubicBezTo>
                    <a:pt x="0" y="118902"/>
                    <a:pt x="17049" y="77743"/>
                    <a:pt x="47396" y="47396"/>
                  </a:cubicBezTo>
                  <a:cubicBezTo>
                    <a:pt x="77743" y="17049"/>
                    <a:pt x="118902" y="0"/>
                    <a:pt x="161820" y="0"/>
                  </a:cubicBezTo>
                  <a:close/>
                </a:path>
              </a:pathLst>
            </a:custGeom>
            <a:solidFill>
              <a:srgbClr val="86C4EB"/>
            </a:solidFill>
          </p:spPr>
        </p:sp>
        <p:sp>
          <p:nvSpPr>
            <p:cNvPr name="TextBox 40" id="40"/>
            <p:cNvSpPr txBox="true"/>
            <p:nvPr/>
          </p:nvSpPr>
          <p:spPr>
            <a:xfrm>
              <a:off x="0" y="-38100"/>
              <a:ext cx="588687" cy="361739"/>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Loop</a:t>
              </a:r>
            </a:p>
          </p:txBody>
        </p:sp>
      </p:grpSp>
      <p:sp>
        <p:nvSpPr>
          <p:cNvPr name="AutoShape 41" id="41"/>
          <p:cNvSpPr/>
          <p:nvPr/>
        </p:nvSpPr>
        <p:spPr>
          <a:xfrm flipV="true">
            <a:off x="3189323" y="2478648"/>
            <a:ext cx="857250" cy="0"/>
          </a:xfrm>
          <a:prstGeom prst="line">
            <a:avLst/>
          </a:prstGeom>
          <a:ln cap="flat" w="38100">
            <a:solidFill>
              <a:srgbClr val="000000"/>
            </a:solidFill>
            <a:prstDash val="solid"/>
            <a:headEnd type="none" len="sm" w="sm"/>
            <a:tailEnd type="triangle" len="med" w="lg"/>
          </a:ln>
        </p:spPr>
      </p:sp>
      <p:sp>
        <p:nvSpPr>
          <p:cNvPr name="AutoShape 42" id="42"/>
          <p:cNvSpPr/>
          <p:nvPr/>
        </p:nvSpPr>
        <p:spPr>
          <a:xfrm>
            <a:off x="7026693" y="2497698"/>
            <a:ext cx="521020" cy="0"/>
          </a:xfrm>
          <a:prstGeom prst="line">
            <a:avLst/>
          </a:prstGeom>
          <a:ln cap="flat" w="38100">
            <a:solidFill>
              <a:srgbClr val="000000"/>
            </a:solidFill>
            <a:prstDash val="solid"/>
            <a:headEnd type="none" len="sm" w="sm"/>
            <a:tailEnd type="triangle" len="med" w="lg"/>
          </a:ln>
        </p:spPr>
      </p:sp>
      <p:sp>
        <p:nvSpPr>
          <p:cNvPr name="AutoShape 43" id="43"/>
          <p:cNvSpPr/>
          <p:nvPr/>
        </p:nvSpPr>
        <p:spPr>
          <a:xfrm flipV="true">
            <a:off x="10455626" y="2459598"/>
            <a:ext cx="493923" cy="0"/>
          </a:xfrm>
          <a:prstGeom prst="line">
            <a:avLst/>
          </a:prstGeom>
          <a:ln cap="flat" w="38100">
            <a:solidFill>
              <a:srgbClr val="000000"/>
            </a:solidFill>
            <a:prstDash val="solid"/>
            <a:headEnd type="none" len="sm" w="sm"/>
            <a:tailEnd type="triangle" len="med" w="lg"/>
          </a:ln>
        </p:spPr>
      </p:sp>
      <p:sp>
        <p:nvSpPr>
          <p:cNvPr name="AutoShape 44" id="44"/>
          <p:cNvSpPr/>
          <p:nvPr/>
        </p:nvSpPr>
        <p:spPr>
          <a:xfrm flipV="true">
            <a:off x="13857463" y="2440548"/>
            <a:ext cx="628650" cy="0"/>
          </a:xfrm>
          <a:prstGeom prst="line">
            <a:avLst/>
          </a:prstGeom>
          <a:ln cap="flat" w="38100">
            <a:solidFill>
              <a:srgbClr val="000000"/>
            </a:solidFill>
            <a:prstDash val="solid"/>
            <a:headEnd type="none" len="sm" w="sm"/>
            <a:tailEnd type="triangle" len="med" w="lg"/>
          </a:ln>
        </p:spPr>
      </p:sp>
      <p:sp>
        <p:nvSpPr>
          <p:cNvPr name="AutoShape 45" id="45"/>
          <p:cNvSpPr/>
          <p:nvPr/>
        </p:nvSpPr>
        <p:spPr>
          <a:xfrm>
            <a:off x="15940070" y="3269223"/>
            <a:ext cx="0" cy="995116"/>
          </a:xfrm>
          <a:prstGeom prst="line">
            <a:avLst/>
          </a:prstGeom>
          <a:ln cap="flat" w="38100">
            <a:solidFill>
              <a:srgbClr val="000000"/>
            </a:solidFill>
            <a:prstDash val="solid"/>
            <a:headEnd type="none" len="sm" w="sm"/>
            <a:tailEnd type="triangle" len="med" w="lg"/>
          </a:ln>
        </p:spPr>
      </p:sp>
      <p:sp>
        <p:nvSpPr>
          <p:cNvPr name="AutoShape 46" id="46"/>
          <p:cNvSpPr/>
          <p:nvPr/>
        </p:nvSpPr>
        <p:spPr>
          <a:xfrm flipH="true">
            <a:off x="13195888" y="5197056"/>
            <a:ext cx="1227719" cy="0"/>
          </a:xfrm>
          <a:prstGeom prst="line">
            <a:avLst/>
          </a:prstGeom>
          <a:ln cap="flat" w="38100">
            <a:solidFill>
              <a:srgbClr val="000000"/>
            </a:solidFill>
            <a:prstDash val="solid"/>
            <a:headEnd type="none" len="sm" w="sm"/>
            <a:tailEnd type="triangle" len="med" w="lg"/>
          </a:ln>
        </p:spPr>
      </p:sp>
      <p:sp>
        <p:nvSpPr>
          <p:cNvPr name="AutoShape 47" id="47"/>
          <p:cNvSpPr/>
          <p:nvPr/>
        </p:nvSpPr>
        <p:spPr>
          <a:xfrm flipH="true">
            <a:off x="8705410" y="5197056"/>
            <a:ext cx="1543515" cy="12674"/>
          </a:xfrm>
          <a:prstGeom prst="line">
            <a:avLst/>
          </a:prstGeom>
          <a:ln cap="flat" w="38100">
            <a:solidFill>
              <a:srgbClr val="000000"/>
            </a:solidFill>
            <a:prstDash val="solid"/>
            <a:headEnd type="none" len="sm" w="sm"/>
            <a:tailEnd type="triangle" len="med" w="lg"/>
          </a:ln>
        </p:spPr>
      </p:sp>
      <p:sp>
        <p:nvSpPr>
          <p:cNvPr name="AutoShape 48" id="48"/>
          <p:cNvSpPr/>
          <p:nvPr/>
        </p:nvSpPr>
        <p:spPr>
          <a:xfrm flipH="true" flipV="true">
            <a:off x="8610086" y="7538200"/>
            <a:ext cx="1302375" cy="12674"/>
          </a:xfrm>
          <a:prstGeom prst="line">
            <a:avLst/>
          </a:prstGeom>
          <a:ln cap="flat" w="38100">
            <a:solidFill>
              <a:srgbClr val="000000"/>
            </a:solidFill>
            <a:prstDash val="solid"/>
            <a:headEnd type="none" len="sm" w="sm"/>
            <a:tailEnd type="triangle" len="med" w="lg"/>
          </a:ln>
        </p:spPr>
      </p:sp>
      <p:sp>
        <p:nvSpPr>
          <p:cNvPr name="AutoShape 49" id="49"/>
          <p:cNvSpPr/>
          <p:nvPr/>
        </p:nvSpPr>
        <p:spPr>
          <a:xfrm flipV="true">
            <a:off x="15940070" y="6129773"/>
            <a:ext cx="0" cy="1421101"/>
          </a:xfrm>
          <a:prstGeom prst="line">
            <a:avLst/>
          </a:prstGeom>
          <a:ln cap="flat" w="38100">
            <a:solidFill>
              <a:srgbClr val="000000"/>
            </a:solidFill>
            <a:prstDash val="solid"/>
            <a:headEnd type="none" len="sm" w="sm"/>
            <a:tailEnd type="none" len="sm" w="sm"/>
          </a:ln>
        </p:spPr>
      </p:sp>
      <p:sp>
        <p:nvSpPr>
          <p:cNvPr name="AutoShape 50" id="50"/>
          <p:cNvSpPr/>
          <p:nvPr/>
        </p:nvSpPr>
        <p:spPr>
          <a:xfrm flipH="true">
            <a:off x="12859425" y="7550874"/>
            <a:ext cx="3080645" cy="0"/>
          </a:xfrm>
          <a:prstGeom prst="line">
            <a:avLst/>
          </a:prstGeom>
          <a:ln cap="flat" w="38100">
            <a:solidFill>
              <a:srgbClr val="000000"/>
            </a:solidFill>
            <a:prstDash val="solid"/>
            <a:headEnd type="none" len="sm" w="sm"/>
            <a:tailEnd type="triangle" len="med" w="lg"/>
          </a:ln>
        </p:spPr>
      </p:sp>
      <p:sp>
        <p:nvSpPr>
          <p:cNvPr name="AutoShape 51" id="51"/>
          <p:cNvSpPr/>
          <p:nvPr/>
        </p:nvSpPr>
        <p:spPr>
          <a:xfrm>
            <a:off x="2952637" y="5209729"/>
            <a:ext cx="2679320" cy="0"/>
          </a:xfrm>
          <a:prstGeom prst="line">
            <a:avLst/>
          </a:prstGeom>
          <a:ln cap="flat" w="38100">
            <a:solidFill>
              <a:srgbClr val="000000"/>
            </a:solidFill>
            <a:prstDash val="solid"/>
            <a:headEnd type="none" len="sm" w="sm"/>
            <a:tailEnd type="none" len="sm" w="sm"/>
          </a:ln>
        </p:spPr>
      </p:sp>
      <p:sp>
        <p:nvSpPr>
          <p:cNvPr name="AutoShape 52" id="52"/>
          <p:cNvSpPr/>
          <p:nvPr/>
        </p:nvSpPr>
        <p:spPr>
          <a:xfrm>
            <a:off x="2919750" y="7569924"/>
            <a:ext cx="2679320" cy="0"/>
          </a:xfrm>
          <a:prstGeom prst="line">
            <a:avLst/>
          </a:prstGeom>
          <a:ln cap="flat" w="38100">
            <a:solidFill>
              <a:srgbClr val="000000"/>
            </a:solidFill>
            <a:prstDash val="solid"/>
            <a:headEnd type="none" len="sm" w="sm"/>
            <a:tailEnd type="none" len="sm" w="sm"/>
          </a:ln>
        </p:spPr>
      </p:sp>
      <p:sp>
        <p:nvSpPr>
          <p:cNvPr name="AutoShape 53" id="53"/>
          <p:cNvSpPr/>
          <p:nvPr/>
        </p:nvSpPr>
        <p:spPr>
          <a:xfrm>
            <a:off x="2933587" y="5178006"/>
            <a:ext cx="19050" cy="590550"/>
          </a:xfrm>
          <a:prstGeom prst="line">
            <a:avLst/>
          </a:prstGeom>
          <a:ln cap="flat" w="38100">
            <a:solidFill>
              <a:srgbClr val="000000"/>
            </a:solidFill>
            <a:prstDash val="solid"/>
            <a:headEnd type="none" len="sm" w="sm"/>
            <a:tailEnd type="triangle" len="med" w="lg"/>
          </a:ln>
        </p:spPr>
      </p:sp>
      <p:sp>
        <p:nvSpPr>
          <p:cNvPr name="AutoShape 54" id="54"/>
          <p:cNvSpPr/>
          <p:nvPr/>
        </p:nvSpPr>
        <p:spPr>
          <a:xfrm flipV="true">
            <a:off x="2938800" y="6997373"/>
            <a:ext cx="0" cy="590550"/>
          </a:xfrm>
          <a:prstGeom prst="line">
            <a:avLst/>
          </a:prstGeom>
          <a:ln cap="flat" w="38100">
            <a:solidFill>
              <a:srgbClr val="000000"/>
            </a:solidFill>
            <a:prstDash val="solid"/>
            <a:headEnd type="none" len="sm" w="sm"/>
            <a:tailEnd type="triangle" len="med" w="lg"/>
          </a:ln>
        </p:spPr>
      </p:sp>
      <p:sp>
        <p:nvSpPr>
          <p:cNvPr name="AutoShape 55" id="55"/>
          <p:cNvSpPr/>
          <p:nvPr/>
        </p:nvSpPr>
        <p:spPr>
          <a:xfrm flipV="true">
            <a:off x="1096955" y="8950913"/>
            <a:ext cx="16603809" cy="0"/>
          </a:xfrm>
          <a:prstGeom prst="line">
            <a:avLst/>
          </a:prstGeom>
          <a:ln cap="flat" w="38100">
            <a:solidFill>
              <a:srgbClr val="000000"/>
            </a:solidFill>
            <a:prstDash val="solid"/>
            <a:headEnd type="none" len="sm" w="sm"/>
            <a:tailEnd type="none" len="sm" w="sm"/>
          </a:ln>
        </p:spPr>
      </p:sp>
      <p:sp>
        <p:nvSpPr>
          <p:cNvPr name="Freeform 56" id="56"/>
          <p:cNvSpPr/>
          <p:nvPr/>
        </p:nvSpPr>
        <p:spPr>
          <a:xfrm flipH="false" flipV="false" rot="0">
            <a:off x="360876" y="867522"/>
            <a:ext cx="736079" cy="734827"/>
          </a:xfrm>
          <a:custGeom>
            <a:avLst/>
            <a:gdLst/>
            <a:ahLst/>
            <a:cxnLst/>
            <a:rect r="r" b="b" t="t" l="l"/>
            <a:pathLst>
              <a:path h="734827" w="736079">
                <a:moveTo>
                  <a:pt x="0" y="0"/>
                </a:moveTo>
                <a:lnTo>
                  <a:pt x="736079" y="0"/>
                </a:lnTo>
                <a:lnTo>
                  <a:pt x="736079" y="734828"/>
                </a:lnTo>
                <a:lnTo>
                  <a:pt x="0" y="734828"/>
                </a:lnTo>
                <a:lnTo>
                  <a:pt x="0" y="0"/>
                </a:lnTo>
                <a:close/>
              </a:path>
            </a:pathLst>
          </a:custGeom>
          <a:blipFill>
            <a:blip r:embed="rId3"/>
            <a:stretch>
              <a:fillRect l="0" t="0" r="0" b="0"/>
            </a:stretch>
          </a:blipFill>
        </p:spPr>
      </p:sp>
      <p:sp>
        <p:nvSpPr>
          <p:cNvPr name="AutoShape 57" id="57"/>
          <p:cNvSpPr/>
          <p:nvPr/>
        </p:nvSpPr>
        <p:spPr>
          <a:xfrm flipV="true">
            <a:off x="1096955" y="6382964"/>
            <a:ext cx="738097" cy="0"/>
          </a:xfrm>
          <a:prstGeom prst="line">
            <a:avLst/>
          </a:prstGeom>
          <a:ln cap="flat" w="38100">
            <a:solidFill>
              <a:srgbClr val="000000"/>
            </a:solidFill>
            <a:prstDash val="solid"/>
            <a:headEnd type="none" len="sm" w="sm"/>
            <a:tailEnd type="none" len="sm" w="sm"/>
          </a:ln>
        </p:spPr>
      </p:sp>
      <p:sp>
        <p:nvSpPr>
          <p:cNvPr name="AutoShape 58" id="58"/>
          <p:cNvSpPr/>
          <p:nvPr/>
        </p:nvSpPr>
        <p:spPr>
          <a:xfrm flipH="true" flipV="true">
            <a:off x="1096955" y="6363914"/>
            <a:ext cx="0" cy="2586999"/>
          </a:xfrm>
          <a:prstGeom prst="line">
            <a:avLst/>
          </a:prstGeom>
          <a:ln cap="flat" w="38100">
            <a:solidFill>
              <a:srgbClr val="000000"/>
            </a:solidFill>
            <a:prstDash val="solid"/>
            <a:headEnd type="none" len="sm" w="sm"/>
            <a:tailEnd type="none" len="sm" w="sm"/>
          </a:ln>
        </p:spPr>
      </p:sp>
      <p:sp>
        <p:nvSpPr>
          <p:cNvPr name="AutoShape 59" id="59"/>
          <p:cNvSpPr/>
          <p:nvPr/>
        </p:nvSpPr>
        <p:spPr>
          <a:xfrm>
            <a:off x="17700765" y="3677186"/>
            <a:ext cx="0" cy="5273727"/>
          </a:xfrm>
          <a:prstGeom prst="line">
            <a:avLst/>
          </a:prstGeom>
          <a:ln cap="flat" w="38100">
            <a:solidFill>
              <a:srgbClr val="000000"/>
            </a:solidFill>
            <a:prstDash val="solid"/>
            <a:headEnd type="none" len="sm" w="sm"/>
            <a:tailEnd type="none" len="sm" w="sm"/>
          </a:ln>
        </p:spPr>
      </p:sp>
      <p:sp>
        <p:nvSpPr>
          <p:cNvPr name="AutoShape 60" id="60"/>
          <p:cNvSpPr/>
          <p:nvPr/>
        </p:nvSpPr>
        <p:spPr>
          <a:xfrm flipH="true">
            <a:off x="15890207" y="3696236"/>
            <a:ext cx="1810557" cy="0"/>
          </a:xfrm>
          <a:prstGeom prst="line">
            <a:avLst/>
          </a:prstGeom>
          <a:ln cap="flat" w="38100">
            <a:solidFill>
              <a:srgbClr val="000000"/>
            </a:solidFill>
            <a:prstDash val="solid"/>
            <a:headEnd type="none" len="sm" w="sm"/>
            <a:tailEnd type="triangle" len="med" w="lg"/>
          </a:ln>
        </p:spPr>
      </p:sp>
      <p:grpSp>
        <p:nvGrpSpPr>
          <p:cNvPr name="Group 61" id="61"/>
          <p:cNvGrpSpPr/>
          <p:nvPr/>
        </p:nvGrpSpPr>
        <p:grpSpPr>
          <a:xfrm rot="0">
            <a:off x="14981413" y="183123"/>
            <a:ext cx="2843160" cy="785566"/>
            <a:chOff x="0" y="0"/>
            <a:chExt cx="748816" cy="206898"/>
          </a:xfrm>
        </p:grpSpPr>
        <p:sp>
          <p:nvSpPr>
            <p:cNvPr name="Freeform 62" id="62"/>
            <p:cNvSpPr/>
            <p:nvPr/>
          </p:nvSpPr>
          <p:spPr>
            <a:xfrm flipH="false" flipV="false" rot="0">
              <a:off x="0" y="0"/>
              <a:ext cx="748816" cy="206898"/>
            </a:xfrm>
            <a:custGeom>
              <a:avLst/>
              <a:gdLst/>
              <a:ahLst/>
              <a:cxnLst/>
              <a:rect r="r" b="b" t="t" l="l"/>
              <a:pathLst>
                <a:path h="206898" w="748816">
                  <a:moveTo>
                    <a:pt x="0" y="0"/>
                  </a:moveTo>
                  <a:lnTo>
                    <a:pt x="748816" y="0"/>
                  </a:lnTo>
                  <a:lnTo>
                    <a:pt x="748816" y="206898"/>
                  </a:lnTo>
                  <a:lnTo>
                    <a:pt x="0" y="206898"/>
                  </a:lnTo>
                  <a:close/>
                </a:path>
              </a:pathLst>
            </a:custGeom>
            <a:solidFill>
              <a:srgbClr val="FAF3B4"/>
            </a:solidFill>
          </p:spPr>
        </p:sp>
        <p:sp>
          <p:nvSpPr>
            <p:cNvPr name="TextBox 63" id="63"/>
            <p:cNvSpPr txBox="true"/>
            <p:nvPr/>
          </p:nvSpPr>
          <p:spPr>
            <a:xfrm>
              <a:off x="0" y="-38100"/>
              <a:ext cx="748816" cy="244998"/>
            </a:xfrm>
            <a:prstGeom prst="rect">
              <a:avLst/>
            </a:prstGeom>
          </p:spPr>
          <p:txBody>
            <a:bodyPr anchor="ctr" rtlCol="false" tIns="50800" lIns="50800" bIns="50800" rIns="50800"/>
            <a:lstStyle/>
            <a:p>
              <a:pPr algn="ctr">
                <a:lnSpc>
                  <a:spcPts val="2659"/>
                </a:lnSpc>
              </a:pPr>
            </a:p>
          </p:txBody>
        </p:sp>
      </p:grpSp>
      <p:sp>
        <p:nvSpPr>
          <p:cNvPr name="TextBox 64" id="64"/>
          <p:cNvSpPr txBox="true"/>
          <p:nvPr/>
        </p:nvSpPr>
        <p:spPr>
          <a:xfrm rot="0">
            <a:off x="13857463" y="4566955"/>
            <a:ext cx="496423" cy="407729"/>
          </a:xfrm>
          <a:prstGeom prst="rect">
            <a:avLst/>
          </a:prstGeom>
        </p:spPr>
        <p:txBody>
          <a:bodyPr anchor="t" rtlCol="false" tIns="0" lIns="0" bIns="0" rIns="0">
            <a:spAutoFit/>
          </a:bodyPr>
          <a:lstStyle/>
          <a:p>
            <a:pPr algn="ctr">
              <a:lnSpc>
                <a:spcPts val="3336"/>
              </a:lnSpc>
            </a:pPr>
            <a:r>
              <a:rPr lang="en-US" sz="2383">
                <a:solidFill>
                  <a:srgbClr val="000000"/>
                </a:solidFill>
                <a:latin typeface="Canva Sans"/>
              </a:rPr>
              <a:t>yes</a:t>
            </a:r>
          </a:p>
        </p:txBody>
      </p:sp>
      <p:sp>
        <p:nvSpPr>
          <p:cNvPr name="TextBox 65" id="65"/>
          <p:cNvSpPr txBox="true"/>
          <p:nvPr/>
        </p:nvSpPr>
        <p:spPr>
          <a:xfrm rot="0">
            <a:off x="13944200" y="6940223"/>
            <a:ext cx="409686" cy="450750"/>
          </a:xfrm>
          <a:prstGeom prst="rect">
            <a:avLst/>
          </a:prstGeom>
        </p:spPr>
        <p:txBody>
          <a:bodyPr anchor="t" rtlCol="false" tIns="0" lIns="0" bIns="0" rIns="0">
            <a:spAutoFit/>
          </a:bodyPr>
          <a:lstStyle/>
          <a:p>
            <a:pPr algn="ctr">
              <a:lnSpc>
                <a:spcPts val="3647"/>
              </a:lnSpc>
            </a:pPr>
            <a:r>
              <a:rPr lang="en-US" sz="2605">
                <a:solidFill>
                  <a:srgbClr val="000000"/>
                </a:solidFill>
                <a:latin typeface="Canva Sans"/>
              </a:rPr>
              <a:t>no</a:t>
            </a:r>
          </a:p>
        </p:txBody>
      </p:sp>
      <p:sp>
        <p:nvSpPr>
          <p:cNvPr name="TextBox 66" id="66"/>
          <p:cNvSpPr txBox="true"/>
          <p:nvPr/>
        </p:nvSpPr>
        <p:spPr>
          <a:xfrm rot="0">
            <a:off x="15233518" y="84455"/>
            <a:ext cx="2261116" cy="944245"/>
          </a:xfrm>
          <a:prstGeom prst="rect">
            <a:avLst/>
          </a:prstGeom>
        </p:spPr>
        <p:txBody>
          <a:bodyPr anchor="t" rtlCol="false" tIns="0" lIns="0" bIns="0" rIns="0">
            <a:spAutoFit/>
          </a:bodyPr>
          <a:lstStyle/>
          <a:p>
            <a:pPr algn="ctr">
              <a:lnSpc>
                <a:spcPts val="7279"/>
              </a:lnSpc>
            </a:pPr>
            <a:r>
              <a:rPr lang="en-US" sz="5199">
                <a:solidFill>
                  <a:srgbClr val="000000"/>
                </a:solidFill>
                <a:latin typeface="Childos Arabic Bold"/>
              </a:rPr>
              <a:t>MASTER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grpSp>
        <p:nvGrpSpPr>
          <p:cNvPr name="Group 3" id="3"/>
          <p:cNvGrpSpPr/>
          <p:nvPr/>
        </p:nvGrpSpPr>
        <p:grpSpPr>
          <a:xfrm rot="0">
            <a:off x="728916" y="1028700"/>
            <a:ext cx="16530384" cy="8763307"/>
            <a:chOff x="0" y="0"/>
            <a:chExt cx="4353681" cy="2308032"/>
          </a:xfrm>
        </p:grpSpPr>
        <p:sp>
          <p:nvSpPr>
            <p:cNvPr name="Freeform 4" id="4"/>
            <p:cNvSpPr/>
            <p:nvPr/>
          </p:nvSpPr>
          <p:spPr>
            <a:xfrm flipH="false" flipV="false" rot="0">
              <a:off x="0" y="0"/>
              <a:ext cx="4353682" cy="2308032"/>
            </a:xfrm>
            <a:custGeom>
              <a:avLst/>
              <a:gdLst/>
              <a:ahLst/>
              <a:cxnLst/>
              <a:rect r="r" b="b" t="t" l="l"/>
              <a:pathLst>
                <a:path h="2308032" w="4353682">
                  <a:moveTo>
                    <a:pt x="23886" y="0"/>
                  </a:moveTo>
                  <a:lnTo>
                    <a:pt x="4329796" y="0"/>
                  </a:lnTo>
                  <a:cubicBezTo>
                    <a:pt x="4342988" y="0"/>
                    <a:pt x="4353682" y="10694"/>
                    <a:pt x="4353682" y="23886"/>
                  </a:cubicBezTo>
                  <a:lnTo>
                    <a:pt x="4353682" y="2284146"/>
                  </a:lnTo>
                  <a:cubicBezTo>
                    <a:pt x="4353682" y="2290481"/>
                    <a:pt x="4351165" y="2296556"/>
                    <a:pt x="4346685" y="2301036"/>
                  </a:cubicBezTo>
                  <a:cubicBezTo>
                    <a:pt x="4342206" y="2305515"/>
                    <a:pt x="4336131" y="2308032"/>
                    <a:pt x="4329796" y="2308032"/>
                  </a:cubicBezTo>
                  <a:lnTo>
                    <a:pt x="23886" y="2308032"/>
                  </a:lnTo>
                  <a:cubicBezTo>
                    <a:pt x="10694" y="2308032"/>
                    <a:pt x="0" y="2297338"/>
                    <a:pt x="0" y="2284146"/>
                  </a:cubicBezTo>
                  <a:lnTo>
                    <a:pt x="0" y="23886"/>
                  </a:lnTo>
                  <a:cubicBezTo>
                    <a:pt x="0" y="10694"/>
                    <a:pt x="10694" y="0"/>
                    <a:pt x="23886" y="0"/>
                  </a:cubicBezTo>
                  <a:close/>
                </a:path>
              </a:pathLst>
            </a:custGeom>
            <a:solidFill>
              <a:srgbClr val="FFFFFF"/>
            </a:solidFill>
          </p:spPr>
        </p:sp>
        <p:sp>
          <p:nvSpPr>
            <p:cNvPr name="TextBox 5" id="5"/>
            <p:cNvSpPr txBox="true"/>
            <p:nvPr/>
          </p:nvSpPr>
          <p:spPr>
            <a:xfrm>
              <a:off x="0" y="-38100"/>
              <a:ext cx="4353681" cy="234613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509595" y="9057180"/>
            <a:ext cx="736079" cy="734827"/>
          </a:xfrm>
          <a:custGeom>
            <a:avLst/>
            <a:gdLst/>
            <a:ahLst/>
            <a:cxnLst/>
            <a:rect r="r" b="b" t="t" l="l"/>
            <a:pathLst>
              <a:path h="734827" w="736079">
                <a:moveTo>
                  <a:pt x="0" y="0"/>
                </a:moveTo>
                <a:lnTo>
                  <a:pt x="736079" y="0"/>
                </a:lnTo>
                <a:lnTo>
                  <a:pt x="736079" y="734827"/>
                </a:lnTo>
                <a:lnTo>
                  <a:pt x="0" y="734827"/>
                </a:lnTo>
                <a:lnTo>
                  <a:pt x="0" y="0"/>
                </a:lnTo>
                <a:close/>
              </a:path>
            </a:pathLst>
          </a:custGeom>
          <a:blipFill>
            <a:blip r:embed="rId3"/>
            <a:stretch>
              <a:fillRect l="0" t="0" r="0" b="0"/>
            </a:stretch>
          </a:blipFill>
        </p:spPr>
      </p:sp>
      <p:grpSp>
        <p:nvGrpSpPr>
          <p:cNvPr name="Group 7" id="7"/>
          <p:cNvGrpSpPr/>
          <p:nvPr/>
        </p:nvGrpSpPr>
        <p:grpSpPr>
          <a:xfrm rot="0">
            <a:off x="1469637" y="1478526"/>
            <a:ext cx="2520868" cy="1752597"/>
            <a:chOff x="0" y="0"/>
            <a:chExt cx="1169100" cy="812800"/>
          </a:xfrm>
        </p:grpSpPr>
        <p:sp>
          <p:nvSpPr>
            <p:cNvPr name="Freeform 8" id="8"/>
            <p:cNvSpPr/>
            <p:nvPr/>
          </p:nvSpPr>
          <p:spPr>
            <a:xfrm flipH="false" flipV="false" rot="0">
              <a:off x="0" y="0"/>
              <a:ext cx="1169100" cy="812800"/>
            </a:xfrm>
            <a:custGeom>
              <a:avLst/>
              <a:gdLst/>
              <a:ahLst/>
              <a:cxnLst/>
              <a:rect r="r" b="b" t="t" l="l"/>
              <a:pathLst>
                <a:path h="812800" w="1169100">
                  <a:moveTo>
                    <a:pt x="584550" y="0"/>
                  </a:moveTo>
                  <a:cubicBezTo>
                    <a:pt x="261712" y="0"/>
                    <a:pt x="0" y="181951"/>
                    <a:pt x="0" y="406400"/>
                  </a:cubicBezTo>
                  <a:cubicBezTo>
                    <a:pt x="0" y="630849"/>
                    <a:pt x="261712" y="812800"/>
                    <a:pt x="584550" y="812800"/>
                  </a:cubicBezTo>
                  <a:cubicBezTo>
                    <a:pt x="907388" y="812800"/>
                    <a:pt x="1169100" y="630849"/>
                    <a:pt x="1169100" y="406400"/>
                  </a:cubicBezTo>
                  <a:cubicBezTo>
                    <a:pt x="1169100" y="181951"/>
                    <a:pt x="907388" y="0"/>
                    <a:pt x="584550" y="0"/>
                  </a:cubicBezTo>
                  <a:close/>
                </a:path>
              </a:pathLst>
            </a:custGeom>
            <a:solidFill>
              <a:srgbClr val="F1C9D0"/>
            </a:solidFill>
          </p:spPr>
        </p:sp>
        <p:sp>
          <p:nvSpPr>
            <p:cNvPr name="TextBox 9" id="9"/>
            <p:cNvSpPr txBox="true"/>
            <p:nvPr/>
          </p:nvSpPr>
          <p:spPr>
            <a:xfrm>
              <a:off x="109603" y="38100"/>
              <a:ext cx="949894" cy="698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START</a:t>
              </a:r>
            </a:p>
          </p:txBody>
        </p:sp>
      </p:grpSp>
      <p:grpSp>
        <p:nvGrpSpPr>
          <p:cNvPr name="Group 10" id="10"/>
          <p:cNvGrpSpPr/>
          <p:nvPr/>
        </p:nvGrpSpPr>
        <p:grpSpPr>
          <a:xfrm rot="0">
            <a:off x="1240011" y="4461853"/>
            <a:ext cx="2980120" cy="1543050"/>
            <a:chOff x="0" y="0"/>
            <a:chExt cx="784888" cy="406400"/>
          </a:xfrm>
        </p:grpSpPr>
        <p:sp>
          <p:nvSpPr>
            <p:cNvPr name="Freeform 11" id="11"/>
            <p:cNvSpPr/>
            <p:nvPr/>
          </p:nvSpPr>
          <p:spPr>
            <a:xfrm flipH="false" flipV="false" rot="0">
              <a:off x="0" y="0"/>
              <a:ext cx="784888" cy="406400"/>
            </a:xfrm>
            <a:custGeom>
              <a:avLst/>
              <a:gdLst/>
              <a:ahLst/>
              <a:cxnLst/>
              <a:rect r="r" b="b" t="t" l="l"/>
              <a:pathLst>
                <a:path h="406400" w="784888">
                  <a:moveTo>
                    <a:pt x="132491" y="0"/>
                  </a:moveTo>
                  <a:lnTo>
                    <a:pt x="652397" y="0"/>
                  </a:lnTo>
                  <a:cubicBezTo>
                    <a:pt x="687536" y="0"/>
                    <a:pt x="721235" y="13959"/>
                    <a:pt x="746082" y="38806"/>
                  </a:cubicBezTo>
                  <a:cubicBezTo>
                    <a:pt x="770929" y="63652"/>
                    <a:pt x="784888" y="97352"/>
                    <a:pt x="784888" y="132491"/>
                  </a:cubicBezTo>
                  <a:lnTo>
                    <a:pt x="784888" y="273909"/>
                  </a:lnTo>
                  <a:cubicBezTo>
                    <a:pt x="784888" y="347082"/>
                    <a:pt x="725569" y="406400"/>
                    <a:pt x="652397" y="406400"/>
                  </a:cubicBezTo>
                  <a:lnTo>
                    <a:pt x="132491" y="406400"/>
                  </a:lnTo>
                  <a:cubicBezTo>
                    <a:pt x="59318" y="406400"/>
                    <a:pt x="0" y="347082"/>
                    <a:pt x="0" y="273909"/>
                  </a:cubicBezTo>
                  <a:lnTo>
                    <a:pt x="0" y="132491"/>
                  </a:lnTo>
                  <a:cubicBezTo>
                    <a:pt x="0" y="59318"/>
                    <a:pt x="59318" y="0"/>
                    <a:pt x="132491" y="0"/>
                  </a:cubicBezTo>
                  <a:close/>
                </a:path>
              </a:pathLst>
            </a:custGeom>
            <a:solidFill>
              <a:srgbClr val="9ED1F1"/>
            </a:solidFill>
          </p:spPr>
        </p:sp>
        <p:sp>
          <p:nvSpPr>
            <p:cNvPr name="TextBox 12" id="12"/>
            <p:cNvSpPr txBox="true"/>
            <p:nvPr/>
          </p:nvSpPr>
          <p:spPr>
            <a:xfrm>
              <a:off x="0" y="-38100"/>
              <a:ext cx="784888" cy="444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Inisialisasi UART dan LCD</a:t>
              </a:r>
            </a:p>
          </p:txBody>
        </p:sp>
      </p:grpSp>
      <p:grpSp>
        <p:nvGrpSpPr>
          <p:cNvPr name="Group 13" id="13"/>
          <p:cNvGrpSpPr/>
          <p:nvPr/>
        </p:nvGrpSpPr>
        <p:grpSpPr>
          <a:xfrm rot="0">
            <a:off x="5355868" y="4442804"/>
            <a:ext cx="2907914" cy="1543050"/>
            <a:chOff x="0" y="0"/>
            <a:chExt cx="765870" cy="406400"/>
          </a:xfrm>
        </p:grpSpPr>
        <p:sp>
          <p:nvSpPr>
            <p:cNvPr name="Freeform 14" id="14"/>
            <p:cNvSpPr/>
            <p:nvPr/>
          </p:nvSpPr>
          <p:spPr>
            <a:xfrm flipH="false" flipV="false" rot="0">
              <a:off x="0" y="0"/>
              <a:ext cx="765870" cy="406400"/>
            </a:xfrm>
            <a:custGeom>
              <a:avLst/>
              <a:gdLst/>
              <a:ahLst/>
              <a:cxnLst/>
              <a:rect r="r" b="b" t="t" l="l"/>
              <a:pathLst>
                <a:path h="406400" w="765870">
                  <a:moveTo>
                    <a:pt x="135780" y="0"/>
                  </a:moveTo>
                  <a:lnTo>
                    <a:pt x="630090" y="0"/>
                  </a:lnTo>
                  <a:cubicBezTo>
                    <a:pt x="705079" y="0"/>
                    <a:pt x="765870" y="60791"/>
                    <a:pt x="765870" y="135780"/>
                  </a:cubicBezTo>
                  <a:lnTo>
                    <a:pt x="765870" y="270620"/>
                  </a:lnTo>
                  <a:cubicBezTo>
                    <a:pt x="765870" y="345609"/>
                    <a:pt x="705079" y="406400"/>
                    <a:pt x="630090" y="406400"/>
                  </a:cubicBezTo>
                  <a:lnTo>
                    <a:pt x="135780" y="406400"/>
                  </a:lnTo>
                  <a:cubicBezTo>
                    <a:pt x="60791" y="406400"/>
                    <a:pt x="0" y="345609"/>
                    <a:pt x="0" y="270620"/>
                  </a:cubicBezTo>
                  <a:lnTo>
                    <a:pt x="0" y="135780"/>
                  </a:lnTo>
                  <a:cubicBezTo>
                    <a:pt x="0" y="60791"/>
                    <a:pt x="60791" y="0"/>
                    <a:pt x="135780" y="0"/>
                  </a:cubicBezTo>
                  <a:close/>
                </a:path>
              </a:pathLst>
            </a:custGeom>
            <a:solidFill>
              <a:srgbClr val="9ED1F1"/>
            </a:solidFill>
          </p:spPr>
        </p:sp>
        <p:sp>
          <p:nvSpPr>
            <p:cNvPr name="TextBox 15" id="15"/>
            <p:cNvSpPr txBox="true"/>
            <p:nvPr/>
          </p:nvSpPr>
          <p:spPr>
            <a:xfrm>
              <a:off x="0" y="-38100"/>
              <a:ext cx="765870" cy="444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Menampilkan pesan “Humidity Level : “ pada LCD</a:t>
              </a:r>
            </a:p>
          </p:txBody>
        </p:sp>
      </p:grpSp>
      <p:grpSp>
        <p:nvGrpSpPr>
          <p:cNvPr name="Group 16" id="16"/>
          <p:cNvGrpSpPr/>
          <p:nvPr/>
        </p:nvGrpSpPr>
        <p:grpSpPr>
          <a:xfrm rot="0">
            <a:off x="9441662" y="4442804"/>
            <a:ext cx="2907914" cy="1543050"/>
            <a:chOff x="0" y="0"/>
            <a:chExt cx="765870" cy="406400"/>
          </a:xfrm>
        </p:grpSpPr>
        <p:sp>
          <p:nvSpPr>
            <p:cNvPr name="Freeform 17" id="17"/>
            <p:cNvSpPr/>
            <p:nvPr/>
          </p:nvSpPr>
          <p:spPr>
            <a:xfrm flipH="false" flipV="false" rot="0">
              <a:off x="0" y="0"/>
              <a:ext cx="765870" cy="406400"/>
            </a:xfrm>
            <a:custGeom>
              <a:avLst/>
              <a:gdLst/>
              <a:ahLst/>
              <a:cxnLst/>
              <a:rect r="r" b="b" t="t" l="l"/>
              <a:pathLst>
                <a:path h="406400" w="765870">
                  <a:moveTo>
                    <a:pt x="135780" y="0"/>
                  </a:moveTo>
                  <a:lnTo>
                    <a:pt x="630090" y="0"/>
                  </a:lnTo>
                  <a:cubicBezTo>
                    <a:pt x="705079" y="0"/>
                    <a:pt x="765870" y="60791"/>
                    <a:pt x="765870" y="135780"/>
                  </a:cubicBezTo>
                  <a:lnTo>
                    <a:pt x="765870" y="270620"/>
                  </a:lnTo>
                  <a:cubicBezTo>
                    <a:pt x="765870" y="345609"/>
                    <a:pt x="705079" y="406400"/>
                    <a:pt x="630090" y="406400"/>
                  </a:cubicBezTo>
                  <a:lnTo>
                    <a:pt x="135780" y="406400"/>
                  </a:lnTo>
                  <a:cubicBezTo>
                    <a:pt x="60791" y="406400"/>
                    <a:pt x="0" y="345609"/>
                    <a:pt x="0" y="270620"/>
                  </a:cubicBezTo>
                  <a:lnTo>
                    <a:pt x="0" y="135780"/>
                  </a:lnTo>
                  <a:cubicBezTo>
                    <a:pt x="0" y="60791"/>
                    <a:pt x="60791" y="0"/>
                    <a:pt x="135780" y="0"/>
                  </a:cubicBezTo>
                  <a:close/>
                </a:path>
              </a:pathLst>
            </a:custGeom>
            <a:solidFill>
              <a:srgbClr val="9ED1F1"/>
            </a:solidFill>
          </p:spPr>
        </p:sp>
        <p:sp>
          <p:nvSpPr>
            <p:cNvPr name="TextBox 18" id="18"/>
            <p:cNvSpPr txBox="true"/>
            <p:nvPr/>
          </p:nvSpPr>
          <p:spPr>
            <a:xfrm>
              <a:off x="0" y="-38100"/>
              <a:ext cx="765870" cy="444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Inisialisasi I2C</a:t>
              </a:r>
            </a:p>
          </p:txBody>
        </p:sp>
      </p:grpSp>
      <p:grpSp>
        <p:nvGrpSpPr>
          <p:cNvPr name="Group 19" id="19"/>
          <p:cNvGrpSpPr/>
          <p:nvPr/>
        </p:nvGrpSpPr>
        <p:grpSpPr>
          <a:xfrm rot="0">
            <a:off x="13530676" y="4442804"/>
            <a:ext cx="2907914" cy="1543050"/>
            <a:chOff x="0" y="0"/>
            <a:chExt cx="765870" cy="406400"/>
          </a:xfrm>
        </p:grpSpPr>
        <p:sp>
          <p:nvSpPr>
            <p:cNvPr name="Freeform 20" id="20"/>
            <p:cNvSpPr/>
            <p:nvPr/>
          </p:nvSpPr>
          <p:spPr>
            <a:xfrm flipH="false" flipV="false" rot="0">
              <a:off x="0" y="0"/>
              <a:ext cx="765870" cy="406400"/>
            </a:xfrm>
            <a:custGeom>
              <a:avLst/>
              <a:gdLst/>
              <a:ahLst/>
              <a:cxnLst/>
              <a:rect r="r" b="b" t="t" l="l"/>
              <a:pathLst>
                <a:path h="406400" w="765870">
                  <a:moveTo>
                    <a:pt x="135780" y="0"/>
                  </a:moveTo>
                  <a:lnTo>
                    <a:pt x="630090" y="0"/>
                  </a:lnTo>
                  <a:cubicBezTo>
                    <a:pt x="705079" y="0"/>
                    <a:pt x="765870" y="60791"/>
                    <a:pt x="765870" y="135780"/>
                  </a:cubicBezTo>
                  <a:lnTo>
                    <a:pt x="765870" y="270620"/>
                  </a:lnTo>
                  <a:cubicBezTo>
                    <a:pt x="765870" y="345609"/>
                    <a:pt x="705079" y="406400"/>
                    <a:pt x="630090" y="406400"/>
                  </a:cubicBezTo>
                  <a:lnTo>
                    <a:pt x="135780" y="406400"/>
                  </a:lnTo>
                  <a:cubicBezTo>
                    <a:pt x="60791" y="406400"/>
                    <a:pt x="0" y="345609"/>
                    <a:pt x="0" y="270620"/>
                  </a:cubicBezTo>
                  <a:lnTo>
                    <a:pt x="0" y="135780"/>
                  </a:lnTo>
                  <a:cubicBezTo>
                    <a:pt x="0" y="60791"/>
                    <a:pt x="60791" y="0"/>
                    <a:pt x="135780" y="0"/>
                  </a:cubicBezTo>
                  <a:close/>
                </a:path>
              </a:pathLst>
            </a:custGeom>
            <a:solidFill>
              <a:srgbClr val="9ED1F1"/>
            </a:solidFill>
          </p:spPr>
        </p:sp>
        <p:sp>
          <p:nvSpPr>
            <p:cNvPr name="TextBox 21" id="21"/>
            <p:cNvSpPr txBox="true"/>
            <p:nvPr/>
          </p:nvSpPr>
          <p:spPr>
            <a:xfrm>
              <a:off x="0" y="-38100"/>
              <a:ext cx="765870" cy="44450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Listen I2C</a:t>
              </a:r>
            </a:p>
          </p:txBody>
        </p:sp>
      </p:grpSp>
      <p:grpSp>
        <p:nvGrpSpPr>
          <p:cNvPr name="Group 22" id="22"/>
          <p:cNvGrpSpPr/>
          <p:nvPr/>
        </p:nvGrpSpPr>
        <p:grpSpPr>
          <a:xfrm rot="0">
            <a:off x="13444686" y="7037070"/>
            <a:ext cx="3073454" cy="1590347"/>
            <a:chOff x="0" y="0"/>
            <a:chExt cx="809469" cy="418857"/>
          </a:xfrm>
        </p:grpSpPr>
        <p:sp>
          <p:nvSpPr>
            <p:cNvPr name="Freeform 23" id="23"/>
            <p:cNvSpPr/>
            <p:nvPr/>
          </p:nvSpPr>
          <p:spPr>
            <a:xfrm flipH="false" flipV="false" rot="0">
              <a:off x="0" y="0"/>
              <a:ext cx="809469" cy="418857"/>
            </a:xfrm>
            <a:custGeom>
              <a:avLst/>
              <a:gdLst/>
              <a:ahLst/>
              <a:cxnLst/>
              <a:rect r="r" b="b" t="t" l="l"/>
              <a:pathLst>
                <a:path h="418857" w="809469">
                  <a:moveTo>
                    <a:pt x="128467" y="0"/>
                  </a:moveTo>
                  <a:lnTo>
                    <a:pt x="681002" y="0"/>
                  </a:lnTo>
                  <a:cubicBezTo>
                    <a:pt x="751953" y="0"/>
                    <a:pt x="809469" y="57517"/>
                    <a:pt x="809469" y="128467"/>
                  </a:cubicBezTo>
                  <a:lnTo>
                    <a:pt x="809469" y="290390"/>
                  </a:lnTo>
                  <a:cubicBezTo>
                    <a:pt x="809469" y="361340"/>
                    <a:pt x="751953" y="418857"/>
                    <a:pt x="681002" y="418857"/>
                  </a:cubicBezTo>
                  <a:lnTo>
                    <a:pt x="128467" y="418857"/>
                  </a:lnTo>
                  <a:cubicBezTo>
                    <a:pt x="57517" y="418857"/>
                    <a:pt x="0" y="361340"/>
                    <a:pt x="0" y="290390"/>
                  </a:cubicBezTo>
                  <a:lnTo>
                    <a:pt x="0" y="128467"/>
                  </a:lnTo>
                  <a:cubicBezTo>
                    <a:pt x="0" y="57517"/>
                    <a:pt x="57517" y="0"/>
                    <a:pt x="128467" y="0"/>
                  </a:cubicBezTo>
                  <a:close/>
                </a:path>
              </a:pathLst>
            </a:custGeom>
            <a:solidFill>
              <a:srgbClr val="9ED1F1"/>
            </a:solidFill>
          </p:spPr>
        </p:sp>
        <p:sp>
          <p:nvSpPr>
            <p:cNvPr name="TextBox 24" id="24"/>
            <p:cNvSpPr txBox="true"/>
            <p:nvPr/>
          </p:nvSpPr>
          <p:spPr>
            <a:xfrm>
              <a:off x="0" y="-38100"/>
              <a:ext cx="809469" cy="456957"/>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Baca data kelembaban dari I2C</a:t>
              </a:r>
            </a:p>
          </p:txBody>
        </p:sp>
      </p:grpSp>
      <p:grpSp>
        <p:nvGrpSpPr>
          <p:cNvPr name="Group 25" id="25"/>
          <p:cNvGrpSpPr/>
          <p:nvPr/>
        </p:nvGrpSpPr>
        <p:grpSpPr>
          <a:xfrm rot="0">
            <a:off x="9358892" y="7037070"/>
            <a:ext cx="3073454" cy="1590347"/>
            <a:chOff x="0" y="0"/>
            <a:chExt cx="809469" cy="418857"/>
          </a:xfrm>
        </p:grpSpPr>
        <p:sp>
          <p:nvSpPr>
            <p:cNvPr name="Freeform 26" id="26"/>
            <p:cNvSpPr/>
            <p:nvPr/>
          </p:nvSpPr>
          <p:spPr>
            <a:xfrm flipH="false" flipV="false" rot="0">
              <a:off x="0" y="0"/>
              <a:ext cx="809469" cy="418857"/>
            </a:xfrm>
            <a:custGeom>
              <a:avLst/>
              <a:gdLst/>
              <a:ahLst/>
              <a:cxnLst/>
              <a:rect r="r" b="b" t="t" l="l"/>
              <a:pathLst>
                <a:path h="418857" w="809469">
                  <a:moveTo>
                    <a:pt x="128467" y="0"/>
                  </a:moveTo>
                  <a:lnTo>
                    <a:pt x="681002" y="0"/>
                  </a:lnTo>
                  <a:cubicBezTo>
                    <a:pt x="751953" y="0"/>
                    <a:pt x="809469" y="57517"/>
                    <a:pt x="809469" y="128467"/>
                  </a:cubicBezTo>
                  <a:lnTo>
                    <a:pt x="809469" y="290390"/>
                  </a:lnTo>
                  <a:cubicBezTo>
                    <a:pt x="809469" y="361340"/>
                    <a:pt x="751953" y="418857"/>
                    <a:pt x="681002" y="418857"/>
                  </a:cubicBezTo>
                  <a:lnTo>
                    <a:pt x="128467" y="418857"/>
                  </a:lnTo>
                  <a:cubicBezTo>
                    <a:pt x="57517" y="418857"/>
                    <a:pt x="0" y="361340"/>
                    <a:pt x="0" y="290390"/>
                  </a:cubicBezTo>
                  <a:lnTo>
                    <a:pt x="0" y="128467"/>
                  </a:lnTo>
                  <a:cubicBezTo>
                    <a:pt x="0" y="57517"/>
                    <a:pt x="57517" y="0"/>
                    <a:pt x="128467" y="0"/>
                  </a:cubicBezTo>
                  <a:close/>
                </a:path>
              </a:pathLst>
            </a:custGeom>
            <a:solidFill>
              <a:srgbClr val="9ED1F1"/>
            </a:solidFill>
          </p:spPr>
        </p:sp>
        <p:sp>
          <p:nvSpPr>
            <p:cNvPr name="TextBox 27" id="27"/>
            <p:cNvSpPr txBox="true"/>
            <p:nvPr/>
          </p:nvSpPr>
          <p:spPr>
            <a:xfrm>
              <a:off x="0" y="-38100"/>
              <a:ext cx="809469" cy="456957"/>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rPr>
                <a:t>Menampilkan nilai kelembaban pada LCD</a:t>
              </a:r>
            </a:p>
          </p:txBody>
        </p:sp>
      </p:grpSp>
      <p:sp>
        <p:nvSpPr>
          <p:cNvPr name="AutoShape 28" id="28"/>
          <p:cNvSpPr/>
          <p:nvPr/>
        </p:nvSpPr>
        <p:spPr>
          <a:xfrm flipH="true">
            <a:off x="2730071" y="3231123"/>
            <a:ext cx="0" cy="1230730"/>
          </a:xfrm>
          <a:prstGeom prst="line">
            <a:avLst/>
          </a:prstGeom>
          <a:ln cap="flat" w="38100">
            <a:solidFill>
              <a:srgbClr val="000000"/>
            </a:solidFill>
            <a:prstDash val="solid"/>
            <a:headEnd type="none" len="sm" w="sm"/>
            <a:tailEnd type="triangle" len="med" w="lg"/>
          </a:ln>
        </p:spPr>
      </p:sp>
      <p:sp>
        <p:nvSpPr>
          <p:cNvPr name="AutoShape 29" id="29"/>
          <p:cNvSpPr/>
          <p:nvPr/>
        </p:nvSpPr>
        <p:spPr>
          <a:xfrm flipV="true">
            <a:off x="4220131" y="5214329"/>
            <a:ext cx="1135737" cy="19049"/>
          </a:xfrm>
          <a:prstGeom prst="line">
            <a:avLst/>
          </a:prstGeom>
          <a:ln cap="flat" w="38100">
            <a:solidFill>
              <a:srgbClr val="000000"/>
            </a:solidFill>
            <a:prstDash val="solid"/>
            <a:headEnd type="none" len="sm" w="sm"/>
            <a:tailEnd type="triangle" len="med" w="lg"/>
          </a:ln>
        </p:spPr>
      </p:sp>
      <p:sp>
        <p:nvSpPr>
          <p:cNvPr name="AutoShape 30" id="30"/>
          <p:cNvSpPr/>
          <p:nvPr/>
        </p:nvSpPr>
        <p:spPr>
          <a:xfrm>
            <a:off x="8263782" y="5214329"/>
            <a:ext cx="1177880" cy="0"/>
          </a:xfrm>
          <a:prstGeom prst="line">
            <a:avLst/>
          </a:prstGeom>
          <a:ln cap="flat" w="38100">
            <a:solidFill>
              <a:srgbClr val="000000"/>
            </a:solidFill>
            <a:prstDash val="solid"/>
            <a:headEnd type="none" len="sm" w="sm"/>
            <a:tailEnd type="triangle" len="med" w="lg"/>
          </a:ln>
        </p:spPr>
      </p:sp>
      <p:sp>
        <p:nvSpPr>
          <p:cNvPr name="Freeform 31" id="31"/>
          <p:cNvSpPr/>
          <p:nvPr/>
        </p:nvSpPr>
        <p:spPr>
          <a:xfrm flipH="false" flipV="false" rot="0">
            <a:off x="871972" y="1028700"/>
            <a:ext cx="736079" cy="734827"/>
          </a:xfrm>
          <a:custGeom>
            <a:avLst/>
            <a:gdLst/>
            <a:ahLst/>
            <a:cxnLst/>
            <a:rect r="r" b="b" t="t" l="l"/>
            <a:pathLst>
              <a:path h="734827" w="736079">
                <a:moveTo>
                  <a:pt x="0" y="0"/>
                </a:moveTo>
                <a:lnTo>
                  <a:pt x="736079" y="0"/>
                </a:lnTo>
                <a:lnTo>
                  <a:pt x="736079" y="734827"/>
                </a:lnTo>
                <a:lnTo>
                  <a:pt x="0" y="734827"/>
                </a:lnTo>
                <a:lnTo>
                  <a:pt x="0" y="0"/>
                </a:lnTo>
                <a:close/>
              </a:path>
            </a:pathLst>
          </a:custGeom>
          <a:blipFill>
            <a:blip r:embed="rId3"/>
            <a:stretch>
              <a:fillRect l="0" t="0" r="0" b="0"/>
            </a:stretch>
          </a:blipFill>
        </p:spPr>
      </p:sp>
      <p:grpSp>
        <p:nvGrpSpPr>
          <p:cNvPr name="Group 32" id="32"/>
          <p:cNvGrpSpPr/>
          <p:nvPr/>
        </p:nvGrpSpPr>
        <p:grpSpPr>
          <a:xfrm rot="0">
            <a:off x="14247311" y="1370744"/>
            <a:ext cx="2630323" cy="785566"/>
            <a:chOff x="0" y="0"/>
            <a:chExt cx="692760" cy="206898"/>
          </a:xfrm>
        </p:grpSpPr>
        <p:sp>
          <p:nvSpPr>
            <p:cNvPr name="Freeform 33" id="33"/>
            <p:cNvSpPr/>
            <p:nvPr/>
          </p:nvSpPr>
          <p:spPr>
            <a:xfrm flipH="false" flipV="false" rot="0">
              <a:off x="0" y="0"/>
              <a:ext cx="692760" cy="206898"/>
            </a:xfrm>
            <a:custGeom>
              <a:avLst/>
              <a:gdLst/>
              <a:ahLst/>
              <a:cxnLst/>
              <a:rect r="r" b="b" t="t" l="l"/>
              <a:pathLst>
                <a:path h="206898" w="692760">
                  <a:moveTo>
                    <a:pt x="0" y="0"/>
                  </a:moveTo>
                  <a:lnTo>
                    <a:pt x="692760" y="0"/>
                  </a:lnTo>
                  <a:lnTo>
                    <a:pt x="692760" y="206898"/>
                  </a:lnTo>
                  <a:lnTo>
                    <a:pt x="0" y="206898"/>
                  </a:lnTo>
                  <a:close/>
                </a:path>
              </a:pathLst>
            </a:custGeom>
            <a:solidFill>
              <a:srgbClr val="FFDDC1"/>
            </a:solidFill>
          </p:spPr>
        </p:sp>
        <p:sp>
          <p:nvSpPr>
            <p:cNvPr name="TextBox 34" id="34"/>
            <p:cNvSpPr txBox="true"/>
            <p:nvPr/>
          </p:nvSpPr>
          <p:spPr>
            <a:xfrm>
              <a:off x="0" y="-38100"/>
              <a:ext cx="692760" cy="244998"/>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4675393" y="1218344"/>
            <a:ext cx="1763197" cy="944245"/>
          </a:xfrm>
          <a:prstGeom prst="rect">
            <a:avLst/>
          </a:prstGeom>
        </p:spPr>
        <p:txBody>
          <a:bodyPr anchor="t" rtlCol="false" tIns="0" lIns="0" bIns="0" rIns="0">
            <a:spAutoFit/>
          </a:bodyPr>
          <a:lstStyle/>
          <a:p>
            <a:pPr algn="ctr">
              <a:lnSpc>
                <a:spcPts val="7279"/>
              </a:lnSpc>
            </a:pPr>
            <a:r>
              <a:rPr lang="en-US" sz="5199">
                <a:solidFill>
                  <a:srgbClr val="000000"/>
                </a:solidFill>
                <a:latin typeface="Childos Arabic Bold"/>
              </a:rPr>
              <a:t>SLAVE</a:t>
            </a:r>
          </a:p>
        </p:txBody>
      </p:sp>
      <p:sp>
        <p:nvSpPr>
          <p:cNvPr name="AutoShape 36" id="36"/>
          <p:cNvSpPr/>
          <p:nvPr/>
        </p:nvSpPr>
        <p:spPr>
          <a:xfrm>
            <a:off x="12349576" y="5214329"/>
            <a:ext cx="1181100" cy="0"/>
          </a:xfrm>
          <a:prstGeom prst="line">
            <a:avLst/>
          </a:prstGeom>
          <a:ln cap="flat" w="38100">
            <a:solidFill>
              <a:srgbClr val="000000"/>
            </a:solidFill>
            <a:prstDash val="solid"/>
            <a:headEnd type="none" len="sm" w="sm"/>
            <a:tailEnd type="triangle" len="med" w="lg"/>
          </a:ln>
        </p:spPr>
      </p:sp>
      <p:sp>
        <p:nvSpPr>
          <p:cNvPr name="AutoShape 37" id="37"/>
          <p:cNvSpPr/>
          <p:nvPr/>
        </p:nvSpPr>
        <p:spPr>
          <a:xfrm flipH="true">
            <a:off x="14981413" y="5985854"/>
            <a:ext cx="3220" cy="1051216"/>
          </a:xfrm>
          <a:prstGeom prst="line">
            <a:avLst/>
          </a:prstGeom>
          <a:ln cap="flat" w="38100">
            <a:solidFill>
              <a:srgbClr val="000000"/>
            </a:solidFill>
            <a:prstDash val="solid"/>
            <a:headEnd type="none" len="sm" w="sm"/>
            <a:tailEnd type="triangle" len="med" w="lg"/>
          </a:ln>
        </p:spPr>
      </p:sp>
      <p:sp>
        <p:nvSpPr>
          <p:cNvPr name="AutoShape 38" id="38"/>
          <p:cNvSpPr/>
          <p:nvPr/>
        </p:nvSpPr>
        <p:spPr>
          <a:xfrm flipH="true">
            <a:off x="12432346" y="7832244"/>
            <a:ext cx="1012341" cy="0"/>
          </a:xfrm>
          <a:prstGeom prst="line">
            <a:avLst/>
          </a:prstGeom>
          <a:ln cap="flat" w="38100">
            <a:solidFill>
              <a:srgbClr val="000000"/>
            </a:solidFill>
            <a:prstDash val="solid"/>
            <a:headEnd type="none" len="sm" w="sm"/>
            <a:tailEnd type="triangle" len="med" w="lg"/>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DAGGCYZCLFM</dc:identifier>
  <dcterms:modified xsi:type="dcterms:W3CDTF">2011-08-01T06:04:30Z</dcterms:modified>
  <cp:revision>1</cp:revision>
  <dc:title>PPT PROYEK AKHIR SSF_9</dc:title>
</cp:coreProperties>
</file>